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5" r:id="rId1"/>
  </p:sldMasterIdLst>
  <p:notesMasterIdLst>
    <p:notesMasterId r:id="rId23"/>
  </p:notesMasterIdLst>
  <p:handoutMasterIdLst>
    <p:handoutMasterId r:id="rId24"/>
  </p:handoutMasterIdLst>
  <p:sldIdLst>
    <p:sldId id="265" r:id="rId2"/>
    <p:sldId id="272" r:id="rId3"/>
    <p:sldId id="880" r:id="rId4"/>
    <p:sldId id="882" r:id="rId5"/>
    <p:sldId id="909" r:id="rId6"/>
    <p:sldId id="910" r:id="rId7"/>
    <p:sldId id="257" r:id="rId8"/>
    <p:sldId id="915" r:id="rId9"/>
    <p:sldId id="917" r:id="rId10"/>
    <p:sldId id="931" r:id="rId11"/>
    <p:sldId id="932" r:id="rId12"/>
    <p:sldId id="933" r:id="rId13"/>
    <p:sldId id="934" r:id="rId14"/>
    <p:sldId id="923" r:id="rId15"/>
    <p:sldId id="924" r:id="rId16"/>
    <p:sldId id="926" r:id="rId17"/>
    <p:sldId id="927" r:id="rId18"/>
    <p:sldId id="928" r:id="rId19"/>
    <p:sldId id="929" r:id="rId20"/>
    <p:sldId id="277" r:id="rId21"/>
    <p:sldId id="939" r:id="rId22"/>
  </p:sldIdLst>
  <p:sldSz cx="12192000" cy="6858000"/>
  <p:notesSz cx="7099300" cy="10234613"/>
  <p:defaultTextStyle>
    <a:defPPr>
      <a:defRPr lang="en-US"/>
    </a:defPPr>
    <a:lvl1pPr algn="ctr" rtl="0" fontAlgn="base">
      <a:spcBef>
        <a:spcPct val="0"/>
      </a:spcBef>
      <a:spcAft>
        <a:spcPct val="0"/>
      </a:spcAft>
      <a:defRPr kern="1200">
        <a:solidFill>
          <a:schemeClr val="tx1"/>
        </a:solidFill>
        <a:latin typeface="Verdana" pitchFamily="34" charset="0"/>
        <a:ea typeface="+mn-ea"/>
        <a:cs typeface="Arial" charset="0"/>
      </a:defRPr>
    </a:lvl1pPr>
    <a:lvl2pPr marL="457200" algn="ctr" rtl="0" fontAlgn="base">
      <a:spcBef>
        <a:spcPct val="0"/>
      </a:spcBef>
      <a:spcAft>
        <a:spcPct val="0"/>
      </a:spcAft>
      <a:defRPr kern="1200">
        <a:solidFill>
          <a:schemeClr val="tx1"/>
        </a:solidFill>
        <a:latin typeface="Verdana" pitchFamily="34" charset="0"/>
        <a:ea typeface="+mn-ea"/>
        <a:cs typeface="Arial" charset="0"/>
      </a:defRPr>
    </a:lvl2pPr>
    <a:lvl3pPr marL="914400" algn="ctr" rtl="0" fontAlgn="base">
      <a:spcBef>
        <a:spcPct val="0"/>
      </a:spcBef>
      <a:spcAft>
        <a:spcPct val="0"/>
      </a:spcAft>
      <a:defRPr kern="1200">
        <a:solidFill>
          <a:schemeClr val="tx1"/>
        </a:solidFill>
        <a:latin typeface="Verdana" pitchFamily="34" charset="0"/>
        <a:ea typeface="+mn-ea"/>
        <a:cs typeface="Arial" charset="0"/>
      </a:defRPr>
    </a:lvl3pPr>
    <a:lvl4pPr marL="1371600" algn="ctr" rtl="0" fontAlgn="base">
      <a:spcBef>
        <a:spcPct val="0"/>
      </a:spcBef>
      <a:spcAft>
        <a:spcPct val="0"/>
      </a:spcAft>
      <a:defRPr kern="1200">
        <a:solidFill>
          <a:schemeClr val="tx1"/>
        </a:solidFill>
        <a:latin typeface="Verdana" pitchFamily="34" charset="0"/>
        <a:ea typeface="+mn-ea"/>
        <a:cs typeface="Arial" charset="0"/>
      </a:defRPr>
    </a:lvl4pPr>
    <a:lvl5pPr marL="1828800" algn="ctr" rtl="0" fontAlgn="base">
      <a:spcBef>
        <a:spcPct val="0"/>
      </a:spcBef>
      <a:spcAft>
        <a:spcPct val="0"/>
      </a:spcAft>
      <a:defRPr kern="1200">
        <a:solidFill>
          <a:schemeClr val="tx1"/>
        </a:solidFill>
        <a:latin typeface="Verdana" pitchFamily="34" charset="0"/>
        <a:ea typeface="+mn-ea"/>
        <a:cs typeface="Arial" charset="0"/>
      </a:defRPr>
    </a:lvl5pPr>
    <a:lvl6pPr marL="2286000" algn="l" defTabSz="914400" rtl="0" eaLnBrk="1" latinLnBrk="0" hangingPunct="1">
      <a:defRPr kern="1200">
        <a:solidFill>
          <a:schemeClr val="tx1"/>
        </a:solidFill>
        <a:latin typeface="Verdana" pitchFamily="34" charset="0"/>
        <a:ea typeface="+mn-ea"/>
        <a:cs typeface="Arial" charset="0"/>
      </a:defRPr>
    </a:lvl6pPr>
    <a:lvl7pPr marL="2743200" algn="l" defTabSz="914400" rtl="0" eaLnBrk="1" latinLnBrk="0" hangingPunct="1">
      <a:defRPr kern="1200">
        <a:solidFill>
          <a:schemeClr val="tx1"/>
        </a:solidFill>
        <a:latin typeface="Verdana" pitchFamily="34" charset="0"/>
        <a:ea typeface="+mn-ea"/>
        <a:cs typeface="Arial" charset="0"/>
      </a:defRPr>
    </a:lvl7pPr>
    <a:lvl8pPr marL="3200400" algn="l" defTabSz="914400" rtl="0" eaLnBrk="1" latinLnBrk="0" hangingPunct="1">
      <a:defRPr kern="1200">
        <a:solidFill>
          <a:schemeClr val="tx1"/>
        </a:solidFill>
        <a:latin typeface="Verdana" pitchFamily="34" charset="0"/>
        <a:ea typeface="+mn-ea"/>
        <a:cs typeface="Arial" charset="0"/>
      </a:defRPr>
    </a:lvl8pPr>
    <a:lvl9pPr marL="3657600" algn="l" defTabSz="914400" rtl="0" eaLnBrk="1" latinLnBrk="0" hangingPunct="1">
      <a:defRPr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Şaika Şener" initials="ŞŞ" lastIdx="1" clrIdx="0">
    <p:extLst>
      <p:ext uri="{19B8F6BF-5375-455C-9EA6-DF929625EA0E}">
        <p15:presenceInfo xmlns:p15="http://schemas.microsoft.com/office/powerpoint/2012/main" userId="51a8aa86e4d08c2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907"/>
    <a:srgbClr val="28A76F"/>
    <a:srgbClr val="E85250"/>
    <a:srgbClr val="F79646"/>
    <a:srgbClr val="941126"/>
    <a:srgbClr val="9C1326"/>
    <a:srgbClr val="643500"/>
    <a:srgbClr val="FFC18D"/>
    <a:srgbClr val="FFDEC2"/>
    <a:srgbClr val="F692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Açık Stil 1 - Vurgu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4C1A8A3-306A-4EB7-A6B1-4F7E0EB9C5D6}" styleName="Orta Stil 3 - Vurgu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A111915-BE36-4E01-A7E5-04B1672EAD32}" styleName="Açık Stil 2 - Vurgu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Açık Stil 3 - Vurgu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Orta Stil 2 - Vurgu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Orta Stil 2 - Vurgu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Tema Uygulanmış Stil 1 - Vurgu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ema Uygulanmış Stil 2 - Vurgu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Orta Stil 2 - Vurgu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Açık Stil 1 - Vurgu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Tema Uygulanmış Stil 1 - Vurgu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0A15C55-8517-42AA-B614-E9B94910E393}" styleName="Orta Stil 2 - Vurgu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2833802-FEF1-4C79-8D5D-14CF1EAF98D9}" styleName="Açık Stil 2 - Vurgu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51" autoAdjust="0"/>
    <p:restoredTop sz="30212" autoAdjust="0"/>
  </p:normalViewPr>
  <p:slideViewPr>
    <p:cSldViewPr>
      <p:cViewPr>
        <p:scale>
          <a:sx n="100" d="100"/>
          <a:sy n="100" d="100"/>
        </p:scale>
        <p:origin x="246" y="810"/>
      </p:cViewPr>
      <p:guideLst>
        <p:guide orient="horz" pos="2160"/>
        <p:guide pos="3840"/>
      </p:guideLst>
    </p:cSldViewPr>
  </p:slideViewPr>
  <p:outlineViewPr>
    <p:cViewPr>
      <p:scale>
        <a:sx n="33" d="100"/>
        <a:sy n="33" d="100"/>
      </p:scale>
      <p:origin x="0" y="3048"/>
    </p:cViewPr>
  </p:outlineViewPr>
  <p:notesTextViewPr>
    <p:cViewPr>
      <p:scale>
        <a:sx n="100" d="100"/>
        <a:sy n="100" d="100"/>
      </p:scale>
      <p:origin x="0" y="0"/>
    </p:cViewPr>
  </p:notesTextViewPr>
  <p:sorterViewPr>
    <p:cViewPr>
      <p:scale>
        <a:sx n="84" d="100"/>
        <a:sy n="84"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a:defRPr sz="1300">
                <a:latin typeface="Times New Roman" pitchFamily="18" charset="0"/>
              </a:defRPr>
            </a:lvl1pPr>
          </a:lstStyle>
          <a:p>
            <a:pPr>
              <a:defRPr/>
            </a:pPr>
            <a:endParaRPr lang="tr-TR"/>
          </a:p>
        </p:txBody>
      </p:sp>
      <p:sp>
        <p:nvSpPr>
          <p:cNvPr id="8195" name="Rectangle 3"/>
          <p:cNvSpPr>
            <a:spLocks noGrp="1" noChangeArrowheads="1"/>
          </p:cNvSpPr>
          <p:nvPr>
            <p:ph type="dt" sz="quarter" idx="1"/>
          </p:nvPr>
        </p:nvSpPr>
        <p:spPr bwMode="auto">
          <a:xfrm>
            <a:off x="4021294"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a:latin typeface="Times New Roman" pitchFamily="18" charset="0"/>
              </a:defRPr>
            </a:lvl1pPr>
          </a:lstStyle>
          <a:p>
            <a:pPr>
              <a:defRPr/>
            </a:pPr>
            <a:endParaRPr lang="tr-TR"/>
          </a:p>
        </p:txBody>
      </p:sp>
      <p:sp>
        <p:nvSpPr>
          <p:cNvPr id="8196" name="Rectangle 4"/>
          <p:cNvSpPr>
            <a:spLocks noGrp="1" noChangeArrowheads="1"/>
          </p:cNvSpPr>
          <p:nvPr>
            <p:ph type="ftr" sz="quarter" idx="2"/>
          </p:nvPr>
        </p:nvSpPr>
        <p:spPr bwMode="auto">
          <a:xfrm>
            <a:off x="0"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a:defRPr sz="1300">
                <a:latin typeface="Times New Roman" pitchFamily="18" charset="0"/>
              </a:defRPr>
            </a:lvl1pPr>
          </a:lstStyle>
          <a:p>
            <a:pPr>
              <a:defRPr/>
            </a:pPr>
            <a:r>
              <a:rPr lang="tr-TR"/>
              <a:t>EE-518 Multi-Disciplinary Design Optimization</a:t>
            </a:r>
          </a:p>
        </p:txBody>
      </p:sp>
      <p:sp>
        <p:nvSpPr>
          <p:cNvPr id="8197" name="Rectangle 5"/>
          <p:cNvSpPr>
            <a:spLocks noGrp="1" noChangeArrowheads="1"/>
          </p:cNvSpPr>
          <p:nvPr>
            <p:ph type="sldNum" sz="quarter" idx="3"/>
          </p:nvPr>
        </p:nvSpPr>
        <p:spPr bwMode="auto">
          <a:xfrm>
            <a:off x="4021294"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latin typeface="Times New Roman" pitchFamily="18" charset="0"/>
              </a:defRPr>
            </a:lvl1pPr>
          </a:lstStyle>
          <a:p>
            <a:pPr>
              <a:defRPr/>
            </a:pPr>
            <a:fld id="{245EA739-726F-4AA7-AFC4-39665F786BD0}" type="slidenum">
              <a:rPr lang="tr-TR"/>
              <a:pPr>
                <a:defRPr/>
              </a:pPr>
              <a:t>‹#›</a:t>
            </a:fld>
            <a:endParaRPr lang="tr-TR"/>
          </a:p>
        </p:txBody>
      </p:sp>
    </p:spTree>
    <p:extLst>
      <p:ext uri="{BB962C8B-B14F-4D97-AF65-F5344CB8AC3E}">
        <p14:creationId xmlns:p14="http://schemas.microsoft.com/office/powerpoint/2010/main" val="33937021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a:defRPr sz="1300">
                <a:latin typeface="Times New Roman" pitchFamily="18" charset="0"/>
              </a:defRPr>
            </a:lvl1pPr>
          </a:lstStyle>
          <a:p>
            <a:pPr>
              <a:defRPr/>
            </a:pPr>
            <a:endParaRPr lang="tr-TR"/>
          </a:p>
        </p:txBody>
      </p:sp>
      <p:sp>
        <p:nvSpPr>
          <p:cNvPr id="6147" name="Rectangle 3"/>
          <p:cNvSpPr>
            <a:spLocks noGrp="1" noChangeArrowheads="1"/>
          </p:cNvSpPr>
          <p:nvPr>
            <p:ph type="dt" idx="1"/>
          </p:nvPr>
        </p:nvSpPr>
        <p:spPr bwMode="auto">
          <a:xfrm>
            <a:off x="4021294"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a:latin typeface="Times New Roman" pitchFamily="18" charset="0"/>
              </a:defRPr>
            </a:lvl1pPr>
          </a:lstStyle>
          <a:p>
            <a:pPr>
              <a:defRPr/>
            </a:pPr>
            <a:endParaRPr lang="tr-TR"/>
          </a:p>
        </p:txBody>
      </p:sp>
      <p:sp>
        <p:nvSpPr>
          <p:cNvPr id="64516"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709930" y="4861441"/>
            <a:ext cx="5679440" cy="4605576"/>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tr-TR" noProof="0"/>
              <a:t>Asıl metin stillerini düzenlemek için tıklatın</a:t>
            </a:r>
          </a:p>
          <a:p>
            <a:pPr lvl="1"/>
            <a:r>
              <a:rPr lang="tr-TR" noProof="0"/>
              <a:t>İkinci düzey</a:t>
            </a:r>
          </a:p>
          <a:p>
            <a:pPr lvl="2"/>
            <a:r>
              <a:rPr lang="tr-TR" noProof="0"/>
              <a:t>Üçüncü düzey</a:t>
            </a:r>
          </a:p>
          <a:p>
            <a:pPr lvl="3"/>
            <a:r>
              <a:rPr lang="tr-TR" noProof="0"/>
              <a:t>Dördüncü düzey</a:t>
            </a:r>
          </a:p>
          <a:p>
            <a:pPr lvl="4"/>
            <a:r>
              <a:rPr lang="tr-TR" noProof="0"/>
              <a:t>Beşinci düzey</a:t>
            </a:r>
          </a:p>
        </p:txBody>
      </p:sp>
      <p:sp>
        <p:nvSpPr>
          <p:cNvPr id="6150" name="Rectangle 6"/>
          <p:cNvSpPr>
            <a:spLocks noGrp="1" noChangeArrowheads="1"/>
          </p:cNvSpPr>
          <p:nvPr>
            <p:ph type="ftr" sz="quarter" idx="4"/>
          </p:nvPr>
        </p:nvSpPr>
        <p:spPr bwMode="auto">
          <a:xfrm>
            <a:off x="0"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a:defRPr sz="1300">
                <a:latin typeface="Times New Roman" pitchFamily="18" charset="0"/>
              </a:defRPr>
            </a:lvl1pPr>
          </a:lstStyle>
          <a:p>
            <a:pPr>
              <a:defRPr/>
            </a:pPr>
            <a:r>
              <a:rPr lang="tr-TR"/>
              <a:t>EE-518 Multi-Disciplinary Design Optimization</a:t>
            </a:r>
          </a:p>
        </p:txBody>
      </p:sp>
      <p:sp>
        <p:nvSpPr>
          <p:cNvPr id="6151" name="Rectangle 7"/>
          <p:cNvSpPr>
            <a:spLocks noGrp="1" noChangeArrowheads="1"/>
          </p:cNvSpPr>
          <p:nvPr>
            <p:ph type="sldNum" sz="quarter" idx="5"/>
          </p:nvPr>
        </p:nvSpPr>
        <p:spPr bwMode="auto">
          <a:xfrm>
            <a:off x="4021294"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latin typeface="Times New Roman" pitchFamily="18" charset="0"/>
              </a:defRPr>
            </a:lvl1pPr>
          </a:lstStyle>
          <a:p>
            <a:pPr>
              <a:defRPr/>
            </a:pPr>
            <a:fld id="{95464D52-9AC2-46D7-B75F-7608658CDE51}" type="slidenum">
              <a:rPr lang="tr-TR"/>
              <a:pPr>
                <a:defRPr/>
              </a:pPr>
              <a:t>‹#›</a:t>
            </a:fld>
            <a:endParaRPr lang="tr-TR"/>
          </a:p>
        </p:txBody>
      </p:sp>
    </p:spTree>
    <p:extLst>
      <p:ext uri="{BB962C8B-B14F-4D97-AF65-F5344CB8AC3E}">
        <p14:creationId xmlns:p14="http://schemas.microsoft.com/office/powerpoint/2010/main" val="2339828899"/>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Hi everyone! Welcome</a:t>
            </a:r>
            <a:r>
              <a:rPr lang="en-US" baseline="0" dirty="0"/>
              <a:t> to my presentation. </a:t>
            </a:r>
          </a:p>
          <a:p>
            <a:endParaRPr lang="en-US" baseline="0" dirty="0"/>
          </a:p>
          <a:p>
            <a:r>
              <a:rPr lang="en-US" baseline="0" dirty="0"/>
              <a:t>Today, I will be presenting you my final project, which is about investigating the role of innocuous pain stimulation in human machine interface enhancement. </a:t>
            </a:r>
          </a:p>
          <a:p>
            <a:endParaRPr lang="en-US" baseline="0" dirty="0"/>
          </a:p>
          <a:p>
            <a:r>
              <a:rPr lang="en-US" baseline="0" dirty="0"/>
              <a:t>Before I start the presentation, I would like to thank my advisor Elif HOCAOGLU and all of the faculty members who support me in this project.</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a:defRPr/>
            </a:pPr>
            <a:r>
              <a:rPr lang="tr-TR" dirty="0"/>
              <a:t>EE-518 Multi-</a:t>
            </a:r>
            <a:r>
              <a:rPr lang="tr-TR" dirty="0" err="1"/>
              <a:t>Disciplinary</a:t>
            </a:r>
            <a:r>
              <a:rPr lang="tr-TR"/>
              <a:t> Design Optimization</a:t>
            </a:r>
          </a:p>
        </p:txBody>
      </p:sp>
      <p:sp>
        <p:nvSpPr>
          <p:cNvPr id="5" name="Slide Number Placeholder 4"/>
          <p:cNvSpPr>
            <a:spLocks noGrp="1"/>
          </p:cNvSpPr>
          <p:nvPr>
            <p:ph type="sldNum" sz="quarter" idx="11"/>
          </p:nvPr>
        </p:nvSpPr>
        <p:spPr/>
        <p:txBody>
          <a:bodyPr/>
          <a:lstStyle/>
          <a:p>
            <a:pPr>
              <a:defRPr/>
            </a:pPr>
            <a:fld id="{95464D52-9AC2-46D7-B75F-7608658CDE51}" type="slidenum">
              <a:rPr lang="tr-TR" smtClean="0"/>
              <a:pPr>
                <a:defRPr/>
              </a:pPr>
              <a:t>1</a:t>
            </a:fld>
            <a:endParaRPr lang="tr-TR"/>
          </a:p>
        </p:txBody>
      </p:sp>
    </p:spTree>
    <p:extLst>
      <p:ext uri="{BB962C8B-B14F-4D97-AF65-F5344CB8AC3E}">
        <p14:creationId xmlns:p14="http://schemas.microsoft.com/office/powerpoint/2010/main" val="1480221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6"/>
            <a:ext cx="10363200" cy="1470025"/>
          </a:xfrm>
        </p:spPr>
        <p:txBody>
          <a:bodyPr/>
          <a:lstStyle/>
          <a:p>
            <a:r>
              <a:rPr lang="en-US"/>
              <a:t>Click to edit Master title style</a:t>
            </a:r>
            <a:endParaRPr lang="tr-T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tr-TR"/>
          </a:p>
        </p:txBody>
      </p:sp>
      <p:sp>
        <p:nvSpPr>
          <p:cNvPr id="4"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5" name="Footer Placeholder 4"/>
          <p:cNvSpPr>
            <a:spLocks noGrp="1"/>
          </p:cNvSpPr>
          <p:nvPr>
            <p:ph type="ftr" sz="quarter" idx="11"/>
          </p:nvPr>
        </p:nvSpPr>
        <p:spPr/>
        <p:txBody>
          <a:bodyPr/>
          <a:lstStyle>
            <a:lvl1pPr>
              <a:defRPr/>
            </a:lvl1pPr>
          </a:lstStyle>
          <a:p>
            <a:pPr>
              <a:defRPr/>
            </a:pPr>
            <a:r>
              <a:rPr lang="tr-TR"/>
              <a:t>HAPTICS- 08</a:t>
            </a:r>
          </a:p>
        </p:txBody>
      </p:sp>
      <p:sp>
        <p:nvSpPr>
          <p:cNvPr id="6" name="Slide Number Placeholder 5"/>
          <p:cNvSpPr>
            <a:spLocks noGrp="1"/>
          </p:cNvSpPr>
          <p:nvPr>
            <p:ph type="sldNum" sz="quarter" idx="12"/>
          </p:nvPr>
        </p:nvSpPr>
        <p:spPr/>
        <p:txBody>
          <a:bodyPr/>
          <a:lstStyle>
            <a:lvl1pPr>
              <a:defRPr/>
            </a:lvl1pPr>
          </a:lstStyle>
          <a:p>
            <a:pPr>
              <a:defRPr/>
            </a:pPr>
            <a:fld id="{0F6779C2-94A4-476E-9F0F-32ABE95996A7}" type="slidenum">
              <a:rPr lang="tr-TR"/>
              <a:pPr>
                <a:defRPr/>
              </a:pPr>
              <a:t>‹#›</a:t>
            </a:fld>
            <a:endParaRPr lang="tr-TR"/>
          </a:p>
        </p:txBody>
      </p:sp>
    </p:spTree>
  </p:cSld>
  <p:clrMapOvr>
    <a:masterClrMapping/>
  </p:clrMapOvr>
  <p:transition>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5" name="Footer Placeholder 4"/>
          <p:cNvSpPr>
            <a:spLocks noGrp="1"/>
          </p:cNvSpPr>
          <p:nvPr>
            <p:ph type="ftr" sz="quarter" idx="11"/>
          </p:nvPr>
        </p:nvSpPr>
        <p:spPr/>
        <p:txBody>
          <a:bodyPr/>
          <a:lstStyle>
            <a:lvl1pPr>
              <a:defRPr/>
            </a:lvl1pPr>
          </a:lstStyle>
          <a:p>
            <a:pPr>
              <a:defRPr/>
            </a:pPr>
            <a:r>
              <a:rPr lang="tr-TR"/>
              <a:t>HAPTICS- 08</a:t>
            </a:r>
          </a:p>
        </p:txBody>
      </p:sp>
      <p:sp>
        <p:nvSpPr>
          <p:cNvPr id="6" name="Slide Number Placeholder 5"/>
          <p:cNvSpPr>
            <a:spLocks noGrp="1"/>
          </p:cNvSpPr>
          <p:nvPr>
            <p:ph type="sldNum" sz="quarter" idx="12"/>
          </p:nvPr>
        </p:nvSpPr>
        <p:spPr/>
        <p:txBody>
          <a:bodyPr/>
          <a:lstStyle>
            <a:lvl1pPr>
              <a:defRPr/>
            </a:lvl1pPr>
          </a:lstStyle>
          <a:p>
            <a:pPr>
              <a:defRPr/>
            </a:pPr>
            <a:fld id="{D1DE235A-9D59-430F-ADCF-40FEB8D61D7D}" type="slidenum">
              <a:rPr lang="tr-TR"/>
              <a:pPr>
                <a:defRPr/>
              </a:pPr>
              <a:t>‹#›</a:t>
            </a:fld>
            <a:endParaRPr lang="tr-TR"/>
          </a:p>
        </p:txBody>
      </p:sp>
    </p:spTree>
  </p:cSld>
  <p:clrMapOvr>
    <a:masterClrMapping/>
  </p:clrMapOvr>
  <p:transition>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9"/>
            <a:ext cx="2743200" cy="5851525"/>
          </a:xfrm>
        </p:spPr>
        <p:txBody>
          <a:bodyPr vert="eaVert"/>
          <a:lstStyle/>
          <a:p>
            <a:r>
              <a:rPr lang="en-US"/>
              <a:t>Click to edit Master title style</a:t>
            </a:r>
            <a:endParaRPr lang="tr-TR"/>
          </a:p>
        </p:txBody>
      </p:sp>
      <p:sp>
        <p:nvSpPr>
          <p:cNvPr id="3" name="Vertical Text Placeholder 2"/>
          <p:cNvSpPr>
            <a:spLocks noGrp="1"/>
          </p:cNvSpPr>
          <p:nvPr>
            <p:ph type="body" orient="vert" idx="1"/>
          </p:nvPr>
        </p:nvSpPr>
        <p:spPr>
          <a:xfrm>
            <a:off x="609600" y="27464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5" name="Footer Placeholder 4"/>
          <p:cNvSpPr>
            <a:spLocks noGrp="1"/>
          </p:cNvSpPr>
          <p:nvPr>
            <p:ph type="ftr" sz="quarter" idx="11"/>
          </p:nvPr>
        </p:nvSpPr>
        <p:spPr/>
        <p:txBody>
          <a:bodyPr/>
          <a:lstStyle>
            <a:lvl1pPr>
              <a:defRPr/>
            </a:lvl1pPr>
          </a:lstStyle>
          <a:p>
            <a:pPr>
              <a:defRPr/>
            </a:pPr>
            <a:r>
              <a:rPr lang="tr-TR"/>
              <a:t>HAPTICS- 08</a:t>
            </a:r>
          </a:p>
        </p:txBody>
      </p:sp>
      <p:sp>
        <p:nvSpPr>
          <p:cNvPr id="6" name="Slide Number Placeholder 5"/>
          <p:cNvSpPr>
            <a:spLocks noGrp="1"/>
          </p:cNvSpPr>
          <p:nvPr>
            <p:ph type="sldNum" sz="quarter" idx="12"/>
          </p:nvPr>
        </p:nvSpPr>
        <p:spPr/>
        <p:txBody>
          <a:bodyPr/>
          <a:lstStyle>
            <a:lvl1pPr>
              <a:defRPr/>
            </a:lvl1pPr>
          </a:lstStyle>
          <a:p>
            <a:pPr>
              <a:defRPr/>
            </a:pPr>
            <a:fld id="{31798BDB-0081-4986-9F55-DA96E9DF1683}" type="slidenum">
              <a:rPr lang="tr-TR"/>
              <a:pPr>
                <a:defRPr/>
              </a:pPr>
              <a:t>‹#›</a:t>
            </a:fld>
            <a:endParaRPr lang="tr-TR"/>
          </a:p>
        </p:txBody>
      </p:sp>
    </p:spTree>
  </p:cSld>
  <p:clrMapOvr>
    <a:masterClrMapping/>
  </p:clrMapOvr>
  <p:transition>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5" name="Footer Placeholder 4"/>
          <p:cNvSpPr>
            <a:spLocks noGrp="1"/>
          </p:cNvSpPr>
          <p:nvPr>
            <p:ph type="ftr" sz="quarter" idx="11"/>
          </p:nvPr>
        </p:nvSpPr>
        <p:spPr/>
        <p:txBody>
          <a:bodyPr/>
          <a:lstStyle>
            <a:lvl1pPr>
              <a:defRPr/>
            </a:lvl1pPr>
          </a:lstStyle>
          <a:p>
            <a:pPr>
              <a:defRPr/>
            </a:pPr>
            <a:r>
              <a:rPr lang="tr-TR"/>
              <a:t>HAPTICS- 08</a:t>
            </a:r>
          </a:p>
        </p:txBody>
      </p:sp>
      <p:sp>
        <p:nvSpPr>
          <p:cNvPr id="6" name="Slide Number Placeholder 5"/>
          <p:cNvSpPr>
            <a:spLocks noGrp="1"/>
          </p:cNvSpPr>
          <p:nvPr>
            <p:ph type="sldNum" sz="quarter" idx="12"/>
          </p:nvPr>
        </p:nvSpPr>
        <p:spPr/>
        <p:txBody>
          <a:bodyPr/>
          <a:lstStyle>
            <a:lvl1pPr>
              <a:defRPr/>
            </a:lvl1pPr>
          </a:lstStyle>
          <a:p>
            <a:pPr>
              <a:defRPr/>
            </a:pPr>
            <a:fld id="{420CF300-3795-4318-9E4A-4ED5B71962DF}" type="slidenum">
              <a:rPr lang="tr-TR"/>
              <a:pPr>
                <a:defRPr/>
              </a:pPr>
              <a:t>‹#›</a:t>
            </a:fld>
            <a:endParaRPr lang="tr-TR"/>
          </a:p>
        </p:txBody>
      </p:sp>
    </p:spTree>
  </p:cSld>
  <p:clrMapOvr>
    <a:masterClrMapping/>
  </p:clrMapOvr>
  <p:transition>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1"/>
            <a:ext cx="10363200" cy="1362075"/>
          </a:xfrm>
        </p:spPr>
        <p:txBody>
          <a:bodyPr anchor="t"/>
          <a:lstStyle>
            <a:lvl1pPr algn="l">
              <a:defRPr sz="4000" b="1" cap="all"/>
            </a:lvl1pPr>
          </a:lstStyle>
          <a:p>
            <a:r>
              <a:rPr lang="en-US"/>
              <a:t>Click to edit Master title style</a:t>
            </a:r>
            <a:endParaRPr lang="tr-T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5" name="Footer Placeholder 4"/>
          <p:cNvSpPr>
            <a:spLocks noGrp="1"/>
          </p:cNvSpPr>
          <p:nvPr>
            <p:ph type="ftr" sz="quarter" idx="11"/>
          </p:nvPr>
        </p:nvSpPr>
        <p:spPr/>
        <p:txBody>
          <a:bodyPr/>
          <a:lstStyle>
            <a:lvl1pPr>
              <a:defRPr/>
            </a:lvl1pPr>
          </a:lstStyle>
          <a:p>
            <a:pPr>
              <a:defRPr/>
            </a:pPr>
            <a:r>
              <a:rPr lang="tr-TR"/>
              <a:t>HAPTICS- 08</a:t>
            </a:r>
          </a:p>
        </p:txBody>
      </p:sp>
      <p:sp>
        <p:nvSpPr>
          <p:cNvPr id="6" name="Slide Number Placeholder 5"/>
          <p:cNvSpPr>
            <a:spLocks noGrp="1"/>
          </p:cNvSpPr>
          <p:nvPr>
            <p:ph type="sldNum" sz="quarter" idx="12"/>
          </p:nvPr>
        </p:nvSpPr>
        <p:spPr/>
        <p:txBody>
          <a:bodyPr/>
          <a:lstStyle>
            <a:lvl1pPr>
              <a:defRPr/>
            </a:lvl1pPr>
          </a:lstStyle>
          <a:p>
            <a:pPr>
              <a:defRPr/>
            </a:pPr>
            <a:fld id="{B17E8327-D68C-410E-AD22-1D6634044DF2}" type="slidenum">
              <a:rPr lang="tr-TR"/>
              <a:pPr>
                <a:defRPr/>
              </a:pPr>
              <a:t>‹#›</a:t>
            </a:fld>
            <a:endParaRPr lang="tr-TR"/>
          </a:p>
        </p:txBody>
      </p:sp>
    </p:spTree>
  </p:cSld>
  <p:clrMapOvr>
    <a:masterClrMapping/>
  </p:clrMapOvr>
  <p:transition>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6" name="Footer Placeholder 4"/>
          <p:cNvSpPr>
            <a:spLocks noGrp="1"/>
          </p:cNvSpPr>
          <p:nvPr>
            <p:ph type="ftr" sz="quarter" idx="11"/>
          </p:nvPr>
        </p:nvSpPr>
        <p:spPr/>
        <p:txBody>
          <a:bodyPr/>
          <a:lstStyle>
            <a:lvl1pPr>
              <a:defRPr/>
            </a:lvl1pPr>
          </a:lstStyle>
          <a:p>
            <a:pPr>
              <a:defRPr/>
            </a:pPr>
            <a:r>
              <a:rPr lang="tr-TR"/>
              <a:t>HAPTICS- 08</a:t>
            </a:r>
          </a:p>
        </p:txBody>
      </p:sp>
      <p:sp>
        <p:nvSpPr>
          <p:cNvPr id="7" name="Slide Number Placeholder 5"/>
          <p:cNvSpPr>
            <a:spLocks noGrp="1"/>
          </p:cNvSpPr>
          <p:nvPr>
            <p:ph type="sldNum" sz="quarter" idx="12"/>
          </p:nvPr>
        </p:nvSpPr>
        <p:spPr/>
        <p:txBody>
          <a:bodyPr/>
          <a:lstStyle>
            <a:lvl1pPr>
              <a:defRPr/>
            </a:lvl1pPr>
          </a:lstStyle>
          <a:p>
            <a:pPr>
              <a:defRPr/>
            </a:pPr>
            <a:fld id="{45C3F41E-8E02-4430-8AF8-E17A79D1502C}" type="slidenum">
              <a:rPr lang="tr-TR"/>
              <a:pPr>
                <a:defRPr/>
              </a:pPr>
              <a:t>‹#›</a:t>
            </a:fld>
            <a:endParaRPr lang="tr-TR"/>
          </a:p>
        </p:txBody>
      </p:sp>
    </p:spTree>
  </p:cSld>
  <p:clrMapOvr>
    <a:masterClrMapping/>
  </p:clrMapOvr>
  <p:transition>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tr-T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p:cNvSpPr>
            <a:spLocks noGrp="1"/>
          </p:cNvSpPr>
          <p:nvPr>
            <p:ph type="body" sz="quarter" idx="3"/>
          </p:nvPr>
        </p:nvSpPr>
        <p:spPr>
          <a:xfrm>
            <a:off x="6193374" y="1535113"/>
            <a:ext cx="5389033"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8" name="Footer Placeholder 4"/>
          <p:cNvSpPr>
            <a:spLocks noGrp="1"/>
          </p:cNvSpPr>
          <p:nvPr>
            <p:ph type="ftr" sz="quarter" idx="11"/>
          </p:nvPr>
        </p:nvSpPr>
        <p:spPr/>
        <p:txBody>
          <a:bodyPr/>
          <a:lstStyle>
            <a:lvl1pPr>
              <a:defRPr/>
            </a:lvl1pPr>
          </a:lstStyle>
          <a:p>
            <a:pPr>
              <a:defRPr/>
            </a:pPr>
            <a:r>
              <a:rPr lang="tr-TR"/>
              <a:t>HAPTICS- 08</a:t>
            </a:r>
          </a:p>
        </p:txBody>
      </p:sp>
      <p:sp>
        <p:nvSpPr>
          <p:cNvPr id="9" name="Slide Number Placeholder 5"/>
          <p:cNvSpPr>
            <a:spLocks noGrp="1"/>
          </p:cNvSpPr>
          <p:nvPr>
            <p:ph type="sldNum" sz="quarter" idx="12"/>
          </p:nvPr>
        </p:nvSpPr>
        <p:spPr/>
        <p:txBody>
          <a:bodyPr/>
          <a:lstStyle>
            <a:lvl1pPr>
              <a:defRPr/>
            </a:lvl1pPr>
          </a:lstStyle>
          <a:p>
            <a:pPr>
              <a:defRPr/>
            </a:pPr>
            <a:fld id="{12557447-EF9E-4522-95EA-CD896C4860C3}" type="slidenum">
              <a:rPr lang="tr-TR"/>
              <a:pPr>
                <a:defRPr/>
              </a:pPr>
              <a:t>‹#›</a:t>
            </a:fld>
            <a:endParaRPr lang="tr-TR"/>
          </a:p>
        </p:txBody>
      </p:sp>
    </p:spTree>
  </p:cSld>
  <p:clrMapOvr>
    <a:masterClrMapping/>
  </p:clrMapOvr>
  <p:transition>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4" name="Footer Placeholder 4"/>
          <p:cNvSpPr>
            <a:spLocks noGrp="1"/>
          </p:cNvSpPr>
          <p:nvPr>
            <p:ph type="ftr" sz="quarter" idx="11"/>
          </p:nvPr>
        </p:nvSpPr>
        <p:spPr/>
        <p:txBody>
          <a:bodyPr/>
          <a:lstStyle>
            <a:lvl1pPr>
              <a:defRPr/>
            </a:lvl1pPr>
          </a:lstStyle>
          <a:p>
            <a:pPr>
              <a:defRPr/>
            </a:pPr>
            <a:r>
              <a:rPr lang="tr-TR"/>
              <a:t>HAPTICS- 08</a:t>
            </a:r>
          </a:p>
        </p:txBody>
      </p:sp>
      <p:sp>
        <p:nvSpPr>
          <p:cNvPr id="5" name="Slide Number Placeholder 5"/>
          <p:cNvSpPr>
            <a:spLocks noGrp="1"/>
          </p:cNvSpPr>
          <p:nvPr>
            <p:ph type="sldNum" sz="quarter" idx="12"/>
          </p:nvPr>
        </p:nvSpPr>
        <p:spPr/>
        <p:txBody>
          <a:bodyPr/>
          <a:lstStyle>
            <a:lvl1pPr>
              <a:defRPr/>
            </a:lvl1pPr>
          </a:lstStyle>
          <a:p>
            <a:pPr>
              <a:defRPr/>
            </a:pPr>
            <a:fld id="{DC875ED6-2841-43B8-BB83-F3DD30A63DDF}" type="slidenum">
              <a:rPr lang="tr-TR"/>
              <a:pPr>
                <a:defRPr/>
              </a:pPr>
              <a:t>‹#›</a:t>
            </a:fld>
            <a:endParaRPr lang="tr-TR"/>
          </a:p>
        </p:txBody>
      </p:sp>
    </p:spTree>
  </p:cSld>
  <p:clrMapOvr>
    <a:masterClrMapping/>
  </p:clrMapOvr>
  <p:transition>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3" name="Footer Placeholder 4"/>
          <p:cNvSpPr>
            <a:spLocks noGrp="1"/>
          </p:cNvSpPr>
          <p:nvPr>
            <p:ph type="ftr" sz="quarter" idx="11"/>
          </p:nvPr>
        </p:nvSpPr>
        <p:spPr/>
        <p:txBody>
          <a:bodyPr/>
          <a:lstStyle>
            <a:lvl1pPr>
              <a:defRPr/>
            </a:lvl1pPr>
          </a:lstStyle>
          <a:p>
            <a:pPr>
              <a:defRPr/>
            </a:pPr>
            <a:r>
              <a:rPr lang="tr-TR"/>
              <a:t>HAPTICS- 08</a:t>
            </a:r>
          </a:p>
        </p:txBody>
      </p:sp>
      <p:sp>
        <p:nvSpPr>
          <p:cNvPr id="4" name="Slide Number Placeholder 5"/>
          <p:cNvSpPr>
            <a:spLocks noGrp="1"/>
          </p:cNvSpPr>
          <p:nvPr>
            <p:ph type="sldNum" sz="quarter" idx="12"/>
          </p:nvPr>
        </p:nvSpPr>
        <p:spPr/>
        <p:txBody>
          <a:bodyPr/>
          <a:lstStyle>
            <a:lvl1pPr>
              <a:defRPr/>
            </a:lvl1pPr>
          </a:lstStyle>
          <a:p>
            <a:pPr>
              <a:defRPr/>
            </a:pPr>
            <a:fld id="{D5C84690-4398-4287-94F8-8BA93DB1B8AD}" type="slidenum">
              <a:rPr lang="tr-TR"/>
              <a:pPr>
                <a:defRPr/>
              </a:pPr>
              <a:t>‹#›</a:t>
            </a:fld>
            <a:endParaRPr lang="tr-TR"/>
          </a:p>
        </p:txBody>
      </p:sp>
    </p:spTree>
  </p:cSld>
  <p:clrMapOvr>
    <a:masterClrMapping/>
  </p:clrMapOvr>
  <p:transition>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endParaRPr lang="tr-TR"/>
          </a:p>
        </p:txBody>
      </p:sp>
      <p:sp>
        <p:nvSpPr>
          <p:cNvPr id="3" name="Content Placeholder 2"/>
          <p:cNvSpPr>
            <a:spLocks noGrp="1"/>
          </p:cNvSpPr>
          <p:nvPr>
            <p:ph idx="1"/>
          </p:nvPr>
        </p:nvSpPr>
        <p:spPr>
          <a:xfrm>
            <a:off x="4766733" y="27306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6" name="Footer Placeholder 4"/>
          <p:cNvSpPr>
            <a:spLocks noGrp="1"/>
          </p:cNvSpPr>
          <p:nvPr>
            <p:ph type="ftr" sz="quarter" idx="11"/>
          </p:nvPr>
        </p:nvSpPr>
        <p:spPr/>
        <p:txBody>
          <a:bodyPr/>
          <a:lstStyle>
            <a:lvl1pPr>
              <a:defRPr/>
            </a:lvl1pPr>
          </a:lstStyle>
          <a:p>
            <a:pPr>
              <a:defRPr/>
            </a:pPr>
            <a:r>
              <a:rPr lang="tr-TR"/>
              <a:t>HAPTICS- 08</a:t>
            </a:r>
          </a:p>
        </p:txBody>
      </p:sp>
      <p:sp>
        <p:nvSpPr>
          <p:cNvPr id="7" name="Slide Number Placeholder 5"/>
          <p:cNvSpPr>
            <a:spLocks noGrp="1"/>
          </p:cNvSpPr>
          <p:nvPr>
            <p:ph type="sldNum" sz="quarter" idx="12"/>
          </p:nvPr>
        </p:nvSpPr>
        <p:spPr/>
        <p:txBody>
          <a:bodyPr/>
          <a:lstStyle>
            <a:lvl1pPr>
              <a:defRPr/>
            </a:lvl1pPr>
          </a:lstStyle>
          <a:p>
            <a:pPr>
              <a:defRPr/>
            </a:pPr>
            <a:fld id="{E8D4B1A4-55D6-4E6F-B3F4-F1AD27DA48DC}" type="slidenum">
              <a:rPr lang="tr-TR"/>
              <a:pPr>
                <a:defRPr/>
              </a:pPr>
              <a:t>‹#›</a:t>
            </a:fld>
            <a:endParaRPr lang="tr-TR"/>
          </a:p>
        </p:txBody>
      </p:sp>
    </p:spTree>
  </p:cSld>
  <p:clrMapOvr>
    <a:masterClrMapping/>
  </p:clrMapOvr>
  <p:transition>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tr-T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tr-TR"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6" name="Footer Placeholder 4"/>
          <p:cNvSpPr>
            <a:spLocks noGrp="1"/>
          </p:cNvSpPr>
          <p:nvPr>
            <p:ph type="ftr" sz="quarter" idx="11"/>
          </p:nvPr>
        </p:nvSpPr>
        <p:spPr/>
        <p:txBody>
          <a:bodyPr/>
          <a:lstStyle>
            <a:lvl1pPr>
              <a:defRPr/>
            </a:lvl1pPr>
          </a:lstStyle>
          <a:p>
            <a:pPr>
              <a:defRPr/>
            </a:pPr>
            <a:r>
              <a:rPr lang="tr-TR"/>
              <a:t>HAPTICS- 08</a:t>
            </a:r>
          </a:p>
        </p:txBody>
      </p:sp>
      <p:sp>
        <p:nvSpPr>
          <p:cNvPr id="7" name="Slide Number Placeholder 5"/>
          <p:cNvSpPr>
            <a:spLocks noGrp="1"/>
          </p:cNvSpPr>
          <p:nvPr>
            <p:ph type="sldNum" sz="quarter" idx="12"/>
          </p:nvPr>
        </p:nvSpPr>
        <p:spPr/>
        <p:txBody>
          <a:bodyPr/>
          <a:lstStyle>
            <a:lvl1pPr>
              <a:defRPr/>
            </a:lvl1pPr>
          </a:lstStyle>
          <a:p>
            <a:pPr>
              <a:defRPr/>
            </a:pPr>
            <a:fld id="{ABD6EC4D-74DE-44C9-9979-19FBEE648C44}" type="slidenum">
              <a:rPr lang="tr-TR"/>
              <a:pPr>
                <a:defRPr/>
              </a:pPr>
              <a:t>‹#›</a:t>
            </a:fld>
            <a:endParaRPr lang="tr-TR"/>
          </a:p>
        </p:txBody>
      </p:sp>
    </p:spTree>
  </p:cSld>
  <p:clrMapOvr>
    <a:masterClrMapping/>
  </p:clrMapOvr>
  <p:transition>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tr-TR"/>
          </a:p>
        </p:txBody>
      </p:sp>
      <p:sp>
        <p:nvSpPr>
          <p:cNvPr id="8195" name="Text Placeholder 2"/>
          <p:cNvSpPr>
            <a:spLocks noGrp="1"/>
          </p:cNvSpPr>
          <p:nvPr>
            <p:ph type="body" idx="1"/>
          </p:nvPr>
        </p:nvSpPr>
        <p:spPr bwMode="auto">
          <a:xfrm>
            <a:off x="609600" y="1600206"/>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2"/>
          </p:nvPr>
        </p:nvSpPr>
        <p:spPr>
          <a:xfrm>
            <a:off x="609600" y="635636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r>
              <a:rPr lang="en-US"/>
              <a:t>13/03/2008</a:t>
            </a:r>
            <a:endParaRPr lang="tr-TR"/>
          </a:p>
        </p:txBody>
      </p:sp>
      <p:sp>
        <p:nvSpPr>
          <p:cNvPr id="5" name="Footer Placeholder 4"/>
          <p:cNvSpPr>
            <a:spLocks noGrp="1"/>
          </p:cNvSpPr>
          <p:nvPr>
            <p:ph type="ftr" sz="quarter" idx="3"/>
          </p:nvPr>
        </p:nvSpPr>
        <p:spPr>
          <a:xfrm>
            <a:off x="4165600" y="635636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tr-TR"/>
              <a:t>HAPTICS- 08</a:t>
            </a:r>
          </a:p>
        </p:txBody>
      </p:sp>
      <p:sp>
        <p:nvSpPr>
          <p:cNvPr id="6" name="Slide Number Placeholder 5"/>
          <p:cNvSpPr>
            <a:spLocks noGrp="1"/>
          </p:cNvSpPr>
          <p:nvPr>
            <p:ph type="sldNum" sz="quarter" idx="4"/>
          </p:nvPr>
        </p:nvSpPr>
        <p:spPr>
          <a:xfrm>
            <a:off x="8737600" y="635636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A67D8FA5-DBD8-4199-BCBE-EDC4E197A9D0}" type="slidenum">
              <a:rPr lang="tr-TR"/>
              <a:pPr>
                <a:defRPr/>
              </a:pPr>
              <a:t>‹#›</a:t>
            </a:fld>
            <a:endParaRPr lang="tr-TR" dirty="0"/>
          </a:p>
        </p:txBody>
      </p:sp>
    </p:spTree>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ransition>
    <p:cover/>
  </p:transition>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189" algn="ctr" rtl="0" fontAlgn="base">
        <a:spcBef>
          <a:spcPct val="0"/>
        </a:spcBef>
        <a:spcAft>
          <a:spcPct val="0"/>
        </a:spcAft>
        <a:defRPr sz="4400">
          <a:solidFill>
            <a:schemeClr val="tx1"/>
          </a:solidFill>
          <a:latin typeface="Calibri" pitchFamily="34" charset="0"/>
        </a:defRPr>
      </a:lvl6pPr>
      <a:lvl7pPr marL="914377" algn="ctr" rtl="0" fontAlgn="base">
        <a:spcBef>
          <a:spcPct val="0"/>
        </a:spcBef>
        <a:spcAft>
          <a:spcPct val="0"/>
        </a:spcAft>
        <a:defRPr sz="4400">
          <a:solidFill>
            <a:schemeClr val="tx1"/>
          </a:solidFill>
          <a:latin typeface="Calibri" pitchFamily="34" charset="0"/>
        </a:defRPr>
      </a:lvl7pPr>
      <a:lvl8pPr marL="1371566" algn="ctr" rtl="0" fontAlgn="base">
        <a:spcBef>
          <a:spcPct val="0"/>
        </a:spcBef>
        <a:spcAft>
          <a:spcPct val="0"/>
        </a:spcAft>
        <a:defRPr sz="4400">
          <a:solidFill>
            <a:schemeClr val="tx1"/>
          </a:solidFill>
          <a:latin typeface="Calibri" pitchFamily="34" charset="0"/>
        </a:defRPr>
      </a:lvl8pPr>
      <a:lvl9pPr marL="1828754" algn="ctr" rtl="0" fontAlgn="base">
        <a:spcBef>
          <a:spcPct val="0"/>
        </a:spcBef>
        <a:spcAft>
          <a:spcPct val="0"/>
        </a:spcAft>
        <a:defRPr sz="4400">
          <a:solidFill>
            <a:schemeClr val="tx1"/>
          </a:solidFill>
          <a:latin typeface="Calibri" pitchFamily="34" charset="0"/>
        </a:defRPr>
      </a:lvl9pPr>
    </p:titleStyle>
    <p:bodyStyle>
      <a:lvl1pPr marL="342891" indent="-342891"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32" indent="-285744"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2971" indent="-228594"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160" indent="-228594"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349" indent="-228594"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0"/>
            <a:ext cx="12192000" cy="1500188"/>
          </a:xfrm>
          <a:prstGeom prst="rect">
            <a:avLst/>
          </a:prstGeom>
          <a:solidFill>
            <a:schemeClr val="accent5">
              <a:lumMod val="75000"/>
            </a:schemeClr>
          </a:solidFill>
          <a:ln>
            <a:solidFill>
              <a:schemeClr val="accent5">
                <a:lumMod val="75000"/>
              </a:schemeClr>
            </a:solidFill>
          </a:ln>
        </p:spPr>
        <p:txBody>
          <a:bodyPr anchor="ctr">
            <a:normAutofit/>
          </a:bodyPr>
          <a:lstStyle/>
          <a:p>
            <a:endParaRPr lang="en-US" sz="1350" dirty="0"/>
          </a:p>
          <a:p>
            <a:r>
              <a:rPr lang="tr-TR" sz="2400" dirty="0" smtClean="0">
                <a:solidFill>
                  <a:schemeClr val="bg1"/>
                </a:solidFill>
                <a:latin typeface="Times New Roman" panose="02020603050405020304" pitchFamily="18" charset="0"/>
                <a:cs typeface="Times New Roman" panose="02020603050405020304" pitchFamily="18" charset="0"/>
              </a:rPr>
              <a:t>TANITIM</a:t>
            </a:r>
            <a:r>
              <a:rPr lang="en-US" sz="2400" dirty="0" smtClean="0">
                <a:solidFill>
                  <a:schemeClr val="bg1"/>
                </a:solidFill>
                <a:latin typeface="Times New Roman" panose="02020603050405020304" pitchFamily="18" charset="0"/>
                <a:cs typeface="Times New Roman" panose="02020603050405020304" pitchFamily="18" charset="0"/>
              </a:rPr>
              <a:t>	</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6" name="Rectangle 5"/>
          <p:cNvSpPr/>
          <p:nvPr/>
        </p:nvSpPr>
        <p:spPr>
          <a:xfrm>
            <a:off x="1937538" y="2186866"/>
            <a:ext cx="8316924" cy="338554"/>
          </a:xfrm>
          <a:prstGeom prst="rect">
            <a:avLst/>
          </a:prstGeom>
        </p:spPr>
        <p:txBody>
          <a:bodyPr wrap="square">
            <a:spAutoFit/>
          </a:bodyPr>
          <a:lstStyle/>
          <a:p>
            <a:pPr>
              <a:lnSpc>
                <a:spcPct val="80000"/>
              </a:lnSpc>
              <a:defRPr/>
            </a:pPr>
            <a:r>
              <a:rPr lang="tr-TR" sz="2000" noProof="1">
                <a:latin typeface="Times New Roman" pitchFamily="18" charset="0"/>
                <a:cs typeface="Times New Roman" pitchFamily="18" charset="0"/>
              </a:rPr>
              <a:t>Rabia GÜL                   </a:t>
            </a:r>
            <a:endParaRPr lang="en-US" sz="1350" dirty="0">
              <a:latin typeface="Times New Roman" pitchFamily="18" charset="0"/>
              <a:cs typeface="Times New Roman" pitchFamily="18" charset="0"/>
            </a:endParaRPr>
          </a:p>
        </p:txBody>
      </p:sp>
    </p:spTree>
    <p:extLst>
      <p:ext uri="{BB962C8B-B14F-4D97-AF65-F5344CB8AC3E}">
        <p14:creationId xmlns:p14="http://schemas.microsoft.com/office/powerpoint/2010/main" val="118391227"/>
      </p:ext>
    </p:extLst>
  </p:cSld>
  <p:clrMapOvr>
    <a:masterClrMapping/>
  </p:clrMapOvr>
  <p:transition>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 xmlns:a16="http://schemas.microsoft.com/office/drawing/2014/main" id="{49BD65FB-8807-4737-8E31-CB7CF9BC7BB5}"/>
              </a:ext>
            </a:extLst>
          </p:cNvPr>
          <p:cNvSpPr>
            <a:spLocks noGrp="1"/>
          </p:cNvSpPr>
          <p:nvPr>
            <p:ph type="sldNum" sz="quarter" idx="12"/>
          </p:nvPr>
        </p:nvSpPr>
        <p:spPr/>
        <p:txBody>
          <a:bodyPr/>
          <a:lstStyle/>
          <a:p>
            <a:pPr>
              <a:defRPr/>
            </a:pPr>
            <a:fld id="{420CF300-3795-4318-9E4A-4ED5B71962DF}" type="slidenum">
              <a:rPr lang="tr-TR" smtClean="0"/>
              <a:pPr>
                <a:defRPr/>
              </a:pPr>
              <a:t>10</a:t>
            </a:fld>
            <a:endParaRPr lang="tr-TR"/>
          </a:p>
        </p:txBody>
      </p:sp>
      <p:sp>
        <p:nvSpPr>
          <p:cNvPr id="5" name="Rectangle 2">
            <a:extLst>
              <a:ext uri="{FF2B5EF4-FFF2-40B4-BE49-F238E27FC236}">
                <a16:creationId xmlns="" xmlns:a16="http://schemas.microsoft.com/office/drawing/2014/main"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en-US" sz="2400" dirty="0" smtClean="0">
                <a:solidFill>
                  <a:schemeClr val="bg1"/>
                </a:solidFill>
                <a:latin typeface="Times New Roman" pitchFamily="18" charset="0"/>
                <a:cs typeface="Times New Roman" pitchFamily="18" charset="0"/>
              </a:rPr>
              <a:t>Flying </a:t>
            </a:r>
            <a:r>
              <a:rPr lang="en-US" sz="2400" dirty="0">
                <a:solidFill>
                  <a:schemeClr val="bg1"/>
                </a:solidFill>
                <a:latin typeface="Times New Roman" pitchFamily="18" charset="0"/>
                <a:cs typeface="Times New Roman" pitchFamily="18" charset="0"/>
              </a:rPr>
              <a:t>Probe Test	</a:t>
            </a:r>
          </a:p>
        </p:txBody>
      </p:sp>
    </p:spTree>
    <p:extLst>
      <p:ext uri="{BB962C8B-B14F-4D97-AF65-F5344CB8AC3E}">
        <p14:creationId xmlns:p14="http://schemas.microsoft.com/office/powerpoint/2010/main" val="552583282"/>
      </p:ext>
    </p:extLst>
  </p:cSld>
  <p:clrMapOvr>
    <a:masterClrMapping/>
  </p:clrMapOvr>
  <p:transition>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 xmlns:a16="http://schemas.microsoft.com/office/drawing/2014/main" id="{49BD65FB-8807-4737-8E31-CB7CF9BC7BB5}"/>
              </a:ext>
            </a:extLst>
          </p:cNvPr>
          <p:cNvSpPr>
            <a:spLocks noGrp="1"/>
          </p:cNvSpPr>
          <p:nvPr>
            <p:ph type="sldNum" sz="quarter" idx="12"/>
          </p:nvPr>
        </p:nvSpPr>
        <p:spPr>
          <a:xfrm>
            <a:off x="8737600" y="6356361"/>
            <a:ext cx="2844800" cy="365125"/>
          </a:xfrm>
        </p:spPr>
        <p:txBody>
          <a:bodyPr/>
          <a:lstStyle/>
          <a:p>
            <a:pPr>
              <a:defRPr/>
            </a:pPr>
            <a:fld id="{420CF300-3795-4318-9E4A-4ED5B71962DF}" type="slidenum">
              <a:rPr lang="tr-TR" smtClean="0">
                <a:latin typeface="Times New Roman" panose="02020603050405020304" pitchFamily="18" charset="0"/>
                <a:cs typeface="Times New Roman" panose="02020603050405020304" pitchFamily="18" charset="0"/>
              </a:rPr>
              <a:pPr>
                <a:defRPr/>
              </a:pPr>
              <a:t>11</a:t>
            </a:fld>
            <a:endParaRPr lang="tr-TR">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 xmlns:a16="http://schemas.microsoft.com/office/drawing/2014/main"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en-US" sz="2400" dirty="0">
                <a:solidFill>
                  <a:schemeClr val="bg1"/>
                </a:solidFill>
                <a:latin typeface="Times New Roman" pitchFamily="18" charset="0"/>
                <a:cs typeface="Times New Roman" pitchFamily="18" charset="0"/>
              </a:rPr>
              <a:t>conformal coating	</a:t>
            </a:r>
          </a:p>
        </p:txBody>
      </p:sp>
    </p:spTree>
    <p:extLst>
      <p:ext uri="{BB962C8B-B14F-4D97-AF65-F5344CB8AC3E}">
        <p14:creationId xmlns:p14="http://schemas.microsoft.com/office/powerpoint/2010/main" val="42103333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 xmlns:a16="http://schemas.microsoft.com/office/drawing/2014/main" id="{49BD65FB-8807-4737-8E31-CB7CF9BC7BB5}"/>
              </a:ext>
            </a:extLst>
          </p:cNvPr>
          <p:cNvSpPr>
            <a:spLocks noGrp="1"/>
          </p:cNvSpPr>
          <p:nvPr>
            <p:ph type="sldNum" sz="quarter" idx="12"/>
          </p:nvPr>
        </p:nvSpPr>
        <p:spPr/>
        <p:txBody>
          <a:bodyPr/>
          <a:lstStyle/>
          <a:p>
            <a:pPr>
              <a:defRPr/>
            </a:pPr>
            <a:fld id="{420CF300-3795-4318-9E4A-4ED5B71962DF}" type="slidenum">
              <a:rPr lang="tr-TR" smtClean="0">
                <a:latin typeface="Times New Roman" panose="02020603050405020304" pitchFamily="18" charset="0"/>
                <a:cs typeface="Times New Roman" panose="02020603050405020304" pitchFamily="18" charset="0"/>
              </a:rPr>
              <a:pPr>
                <a:defRPr/>
              </a:pPr>
              <a:t>12</a:t>
            </a:fld>
            <a:endParaRPr lang="tr-TR">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 xmlns:a16="http://schemas.microsoft.com/office/drawing/2014/main"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en-US" sz="2400" dirty="0">
                <a:solidFill>
                  <a:schemeClr val="bg1"/>
                </a:solidFill>
                <a:latin typeface="Times New Roman" pitchFamily="18" charset="0"/>
                <a:cs typeface="Times New Roman" pitchFamily="18" charset="0"/>
              </a:rPr>
              <a:t>S parameters</a:t>
            </a:r>
          </a:p>
        </p:txBody>
      </p:sp>
    </p:spTree>
    <p:extLst>
      <p:ext uri="{BB962C8B-B14F-4D97-AF65-F5344CB8AC3E}">
        <p14:creationId xmlns:p14="http://schemas.microsoft.com/office/powerpoint/2010/main" val="2755004630"/>
      </p:ext>
    </p:extLst>
  </p:cSld>
  <p:clrMapOvr>
    <a:masterClrMapping/>
  </p:clrMapOvr>
  <p:transition>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 xmlns:a16="http://schemas.microsoft.com/office/drawing/2014/main"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en-US" sz="2400" dirty="0">
                <a:solidFill>
                  <a:schemeClr val="bg1"/>
                </a:solidFill>
                <a:latin typeface="Times New Roman" pitchFamily="18" charset="0"/>
                <a:cs typeface="Times New Roman" pitchFamily="18" charset="0"/>
              </a:rPr>
              <a:t>Measurement of the s parameters</a:t>
            </a:r>
          </a:p>
        </p:txBody>
      </p:sp>
      <p:sp>
        <p:nvSpPr>
          <p:cNvPr id="12" name="Slayt Numarası Yer Tutucusu 3">
            <a:extLst>
              <a:ext uri="{FF2B5EF4-FFF2-40B4-BE49-F238E27FC236}">
                <a16:creationId xmlns="" xmlns:a16="http://schemas.microsoft.com/office/drawing/2014/main" id="{7590BA84-4C09-4DA4-85F7-434360D1B452}"/>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13</a:t>
            </a:fld>
            <a:endParaRPr lang="tr-TR"/>
          </a:p>
        </p:txBody>
      </p:sp>
    </p:spTree>
    <p:extLst>
      <p:ext uri="{BB962C8B-B14F-4D97-AF65-F5344CB8AC3E}">
        <p14:creationId xmlns:p14="http://schemas.microsoft.com/office/powerpoint/2010/main" val="23406355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 xmlns:a16="http://schemas.microsoft.com/office/drawing/2014/main" id="{49BD65FB-8807-4737-8E31-CB7CF9BC7BB5}"/>
              </a:ext>
            </a:extLst>
          </p:cNvPr>
          <p:cNvSpPr>
            <a:spLocks noGrp="1"/>
          </p:cNvSpPr>
          <p:nvPr>
            <p:ph type="sldNum" sz="quarter" idx="12"/>
          </p:nvPr>
        </p:nvSpPr>
        <p:spPr/>
        <p:txBody>
          <a:bodyPr/>
          <a:lstStyle/>
          <a:p>
            <a:pPr>
              <a:defRPr/>
            </a:pPr>
            <a:fld id="{420CF300-3795-4318-9E4A-4ED5B71962DF}" type="slidenum">
              <a:rPr lang="tr-TR" smtClean="0"/>
              <a:pPr>
                <a:defRPr/>
              </a:pPr>
              <a:t>14</a:t>
            </a:fld>
            <a:endParaRPr lang="tr-TR"/>
          </a:p>
        </p:txBody>
      </p:sp>
      <p:sp>
        <p:nvSpPr>
          <p:cNvPr id="5" name="Rectangle 2">
            <a:extLst>
              <a:ext uri="{FF2B5EF4-FFF2-40B4-BE49-F238E27FC236}">
                <a16:creationId xmlns="" xmlns:a16="http://schemas.microsoft.com/office/drawing/2014/main"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tr-TR" sz="2400" dirty="0" err="1" smtClean="0">
                <a:solidFill>
                  <a:schemeClr val="bg1"/>
                </a:solidFill>
                <a:latin typeface="Times New Roman" pitchFamily="18" charset="0"/>
                <a:cs typeface="Times New Roman" pitchFamily="18" charset="0"/>
              </a:rPr>
              <a:t>Vectork</a:t>
            </a:r>
            <a:r>
              <a:rPr lang="tr-TR" sz="2400" dirty="0" smtClean="0">
                <a:solidFill>
                  <a:schemeClr val="bg1"/>
                </a:solidFill>
                <a:latin typeface="Times New Roman" pitchFamily="18" charset="0"/>
                <a:cs typeface="Times New Roman" pitchFamily="18" charset="0"/>
              </a:rPr>
              <a:t> </a:t>
            </a:r>
            <a:r>
              <a:rPr lang="tr-TR" sz="2400" dirty="0">
                <a:solidFill>
                  <a:schemeClr val="bg1"/>
                </a:solidFill>
                <a:latin typeface="Times New Roman" pitchFamily="18" charset="0"/>
                <a:cs typeface="Times New Roman" pitchFamily="18" charset="0"/>
              </a:rPr>
              <a:t>network </a:t>
            </a:r>
            <a:r>
              <a:rPr lang="tr-TR" sz="2400" dirty="0" err="1">
                <a:solidFill>
                  <a:schemeClr val="bg1"/>
                </a:solidFill>
                <a:latin typeface="Times New Roman" pitchFamily="18" charset="0"/>
                <a:cs typeface="Times New Roman" pitchFamily="18" charset="0"/>
              </a:rPr>
              <a:t>analyzer</a:t>
            </a:r>
            <a:endParaRPr lang="en-US" sz="24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516983217"/>
      </p:ext>
    </p:extLst>
  </p:cSld>
  <p:clrMapOvr>
    <a:masterClrMapping/>
  </p:clrMapOvr>
  <p:transition>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 xmlns:a16="http://schemas.microsoft.com/office/drawing/2014/main" id="{49BD65FB-8807-4737-8E31-CB7CF9BC7BB5}"/>
              </a:ext>
            </a:extLst>
          </p:cNvPr>
          <p:cNvSpPr>
            <a:spLocks noGrp="1"/>
          </p:cNvSpPr>
          <p:nvPr>
            <p:ph type="sldNum" sz="quarter" idx="12"/>
          </p:nvPr>
        </p:nvSpPr>
        <p:spPr/>
        <p:txBody>
          <a:bodyPr/>
          <a:lstStyle/>
          <a:p>
            <a:pPr>
              <a:defRPr/>
            </a:pPr>
            <a:fld id="{420CF300-3795-4318-9E4A-4ED5B71962DF}" type="slidenum">
              <a:rPr lang="tr-TR" smtClean="0"/>
              <a:pPr>
                <a:defRPr/>
              </a:pPr>
              <a:t>15</a:t>
            </a:fld>
            <a:endParaRPr lang="tr-TR"/>
          </a:p>
        </p:txBody>
      </p:sp>
      <p:sp>
        <p:nvSpPr>
          <p:cNvPr id="5" name="Rectangle 2">
            <a:extLst>
              <a:ext uri="{FF2B5EF4-FFF2-40B4-BE49-F238E27FC236}">
                <a16:creationId xmlns="" xmlns:a16="http://schemas.microsoft.com/office/drawing/2014/main"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tr-TR" sz="2400" dirty="0" err="1" smtClean="0">
                <a:solidFill>
                  <a:schemeClr val="bg1"/>
                </a:solidFill>
                <a:latin typeface="Times New Roman" pitchFamily="18" charset="0"/>
                <a:cs typeface="Times New Roman" pitchFamily="18" charset="0"/>
              </a:rPr>
              <a:t>Spectrum</a:t>
            </a:r>
            <a:r>
              <a:rPr lang="tr-TR" sz="2400" dirty="0" smtClean="0">
                <a:solidFill>
                  <a:schemeClr val="bg1"/>
                </a:solidFill>
                <a:latin typeface="Times New Roman" pitchFamily="18" charset="0"/>
                <a:cs typeface="Times New Roman" pitchFamily="18" charset="0"/>
              </a:rPr>
              <a:t> </a:t>
            </a:r>
            <a:r>
              <a:rPr lang="tr-TR" sz="2400" dirty="0" err="1">
                <a:solidFill>
                  <a:schemeClr val="bg1"/>
                </a:solidFill>
                <a:latin typeface="Times New Roman" pitchFamily="18" charset="0"/>
                <a:cs typeface="Times New Roman" pitchFamily="18" charset="0"/>
              </a:rPr>
              <a:t>analyzer</a:t>
            </a:r>
            <a:endParaRPr lang="en-US" sz="24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471163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 xmlns:a16="http://schemas.microsoft.com/office/drawing/2014/main" id="{49BD65FB-8807-4737-8E31-CB7CF9BC7BB5}"/>
              </a:ext>
            </a:extLst>
          </p:cNvPr>
          <p:cNvSpPr>
            <a:spLocks noGrp="1"/>
          </p:cNvSpPr>
          <p:nvPr>
            <p:ph type="sldNum" sz="quarter" idx="12"/>
          </p:nvPr>
        </p:nvSpPr>
        <p:spPr/>
        <p:txBody>
          <a:bodyPr/>
          <a:lstStyle/>
          <a:p>
            <a:pPr>
              <a:defRPr/>
            </a:pPr>
            <a:fld id="{420CF300-3795-4318-9E4A-4ED5B71962DF}" type="slidenum">
              <a:rPr lang="tr-TR" smtClean="0"/>
              <a:pPr>
                <a:defRPr/>
              </a:pPr>
              <a:t>16</a:t>
            </a:fld>
            <a:endParaRPr lang="tr-TR"/>
          </a:p>
        </p:txBody>
      </p:sp>
      <p:sp>
        <p:nvSpPr>
          <p:cNvPr id="5" name="Rectangle 2">
            <a:extLst>
              <a:ext uri="{FF2B5EF4-FFF2-40B4-BE49-F238E27FC236}">
                <a16:creationId xmlns="" xmlns:a16="http://schemas.microsoft.com/office/drawing/2014/main"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tr-TR" sz="2400" dirty="0" smtClean="0">
                <a:solidFill>
                  <a:schemeClr val="bg1"/>
                </a:solidFill>
                <a:latin typeface="Times New Roman" pitchFamily="18" charset="0"/>
                <a:cs typeface="Times New Roman" pitchFamily="18" charset="0"/>
              </a:rPr>
              <a:t>Network </a:t>
            </a:r>
            <a:r>
              <a:rPr lang="tr-TR" sz="2400" dirty="0">
                <a:solidFill>
                  <a:schemeClr val="bg1"/>
                </a:solidFill>
                <a:latin typeface="Times New Roman" pitchFamily="18" charset="0"/>
                <a:cs typeface="Times New Roman" pitchFamily="18" charset="0"/>
              </a:rPr>
              <a:t>vs. </a:t>
            </a:r>
            <a:r>
              <a:rPr lang="tr-TR" sz="2400" dirty="0" err="1">
                <a:solidFill>
                  <a:schemeClr val="bg1"/>
                </a:solidFill>
                <a:latin typeface="Times New Roman" pitchFamily="18" charset="0"/>
                <a:cs typeface="Times New Roman" pitchFamily="18" charset="0"/>
              </a:rPr>
              <a:t>spectrum</a:t>
            </a:r>
            <a:endParaRPr lang="en-US" sz="24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48297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 xmlns:a16="http://schemas.microsoft.com/office/drawing/2014/main" id="{49BD65FB-8807-4737-8E31-CB7CF9BC7BB5}"/>
              </a:ext>
            </a:extLst>
          </p:cNvPr>
          <p:cNvSpPr>
            <a:spLocks noGrp="1"/>
          </p:cNvSpPr>
          <p:nvPr>
            <p:ph type="sldNum" sz="quarter" idx="12"/>
          </p:nvPr>
        </p:nvSpPr>
        <p:spPr/>
        <p:txBody>
          <a:bodyPr/>
          <a:lstStyle/>
          <a:p>
            <a:pPr>
              <a:defRPr/>
            </a:pPr>
            <a:fld id="{420CF300-3795-4318-9E4A-4ED5B71962DF}" type="slidenum">
              <a:rPr lang="tr-TR" smtClean="0"/>
              <a:pPr>
                <a:defRPr/>
              </a:pPr>
              <a:t>17</a:t>
            </a:fld>
            <a:endParaRPr lang="tr-TR"/>
          </a:p>
        </p:txBody>
      </p:sp>
      <p:sp>
        <p:nvSpPr>
          <p:cNvPr id="5" name="Rectangle 2">
            <a:extLst>
              <a:ext uri="{FF2B5EF4-FFF2-40B4-BE49-F238E27FC236}">
                <a16:creationId xmlns="" xmlns:a16="http://schemas.microsoft.com/office/drawing/2014/main"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tr-TR" sz="2400" dirty="0" err="1" smtClean="0">
                <a:solidFill>
                  <a:schemeClr val="bg1"/>
                </a:solidFill>
                <a:latin typeface="Times New Roman" pitchFamily="18" charset="0"/>
                <a:cs typeface="Times New Roman" pitchFamily="18" charset="0"/>
              </a:rPr>
              <a:t>Tombstone</a:t>
            </a:r>
            <a:r>
              <a:rPr lang="tr-TR" sz="2400" dirty="0" smtClean="0">
                <a:solidFill>
                  <a:schemeClr val="bg1"/>
                </a:solidFill>
                <a:latin typeface="Times New Roman" pitchFamily="18" charset="0"/>
                <a:cs typeface="Times New Roman" pitchFamily="18" charset="0"/>
              </a:rPr>
              <a:t> </a:t>
            </a:r>
            <a:r>
              <a:rPr lang="tr-TR" sz="2400" dirty="0">
                <a:solidFill>
                  <a:schemeClr val="bg1"/>
                </a:solidFill>
                <a:latin typeface="Times New Roman" pitchFamily="18" charset="0"/>
                <a:cs typeface="Times New Roman" pitchFamily="18" charset="0"/>
              </a:rPr>
              <a:t>problem </a:t>
            </a:r>
            <a:endParaRPr lang="en-US" sz="2400" dirty="0">
              <a:solidFill>
                <a:schemeClr val="bg1"/>
              </a:solidFill>
              <a:latin typeface="Times New Roman" pitchFamily="18" charset="0"/>
              <a:cs typeface="Times New Roman" pitchFamily="18" charset="0"/>
            </a:endParaRPr>
          </a:p>
        </p:txBody>
      </p:sp>
      <p:sp>
        <p:nvSpPr>
          <p:cNvPr id="15" name="Yuvarlatılmış Dikdörtgen 14"/>
          <p:cNvSpPr/>
          <p:nvPr/>
        </p:nvSpPr>
        <p:spPr>
          <a:xfrm>
            <a:off x="767408" y="4509120"/>
            <a:ext cx="1033149" cy="50855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309085"/>
      </p:ext>
    </p:extLst>
  </p:cSld>
  <p:clrMapOvr>
    <a:masterClrMapping/>
  </p:clrMapOvr>
  <p:transition>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 xmlns:a16="http://schemas.microsoft.com/office/drawing/2014/main" id="{49BD65FB-8807-4737-8E31-CB7CF9BC7BB5}"/>
              </a:ext>
            </a:extLst>
          </p:cNvPr>
          <p:cNvSpPr>
            <a:spLocks noGrp="1"/>
          </p:cNvSpPr>
          <p:nvPr>
            <p:ph type="sldNum" sz="quarter" idx="12"/>
          </p:nvPr>
        </p:nvSpPr>
        <p:spPr/>
        <p:txBody>
          <a:bodyPr/>
          <a:lstStyle/>
          <a:p>
            <a:pPr>
              <a:defRPr/>
            </a:pPr>
            <a:fld id="{420CF300-3795-4318-9E4A-4ED5B71962DF}" type="slidenum">
              <a:rPr lang="tr-TR" smtClean="0"/>
              <a:pPr>
                <a:defRPr/>
              </a:pPr>
              <a:t>18</a:t>
            </a:fld>
            <a:endParaRPr lang="tr-TR"/>
          </a:p>
        </p:txBody>
      </p:sp>
      <p:sp>
        <p:nvSpPr>
          <p:cNvPr id="11" name="Rectangle 2">
            <a:extLst>
              <a:ext uri="{FF2B5EF4-FFF2-40B4-BE49-F238E27FC236}">
                <a16:creationId xmlns="" xmlns:a16="http://schemas.microsoft.com/office/drawing/2014/main" id="{5DB61946-E46D-4BFB-8E43-9C61FCFFDA5A}"/>
              </a:ext>
            </a:extLst>
          </p:cNvPr>
          <p:cNvSpPr txBox="1">
            <a:spLocks noChangeArrowheads="1"/>
          </p:cNvSpPr>
          <p:nvPr/>
        </p:nvSpPr>
        <p:spPr>
          <a:xfrm>
            <a:off x="0" y="-12426"/>
            <a:ext cx="12192000" cy="908717"/>
          </a:xfrm>
          <a:prstGeom prst="rect">
            <a:avLst/>
          </a:prstGeom>
          <a:solidFill>
            <a:schemeClr val="accent5">
              <a:lumMod val="75000"/>
            </a:schemeClr>
          </a:solidFill>
        </p:spPr>
        <p:txBody>
          <a:bodyPr anchor="b"/>
          <a:lstStyle/>
          <a:p>
            <a:pPr algn="l" fontAlgn="auto">
              <a:lnSpc>
                <a:spcPct val="150000"/>
              </a:lnSpc>
              <a:spcAft>
                <a:spcPts val="0"/>
              </a:spcAft>
              <a:defRPr/>
            </a:pPr>
            <a:r>
              <a:rPr lang="en-US" sz="2400" dirty="0">
                <a:solidFill>
                  <a:schemeClr val="bg1"/>
                </a:solidFill>
                <a:latin typeface="Times New Roman" pitchFamily="18" charset="0"/>
                <a:cs typeface="Times New Roman" pitchFamily="18" charset="0"/>
              </a:rPr>
              <a:t>Vacuum vapor phase soldering</a:t>
            </a:r>
            <a:endParaRPr lang="en-US" sz="2000" dirty="0">
              <a:solidFill>
                <a:schemeClr val="bg1"/>
              </a:solidFill>
              <a:latin typeface="Times New Roman" pitchFamily="18" charset="0"/>
              <a:cs typeface="Times New Roman" pitchFamily="18" charset="0"/>
            </a:endParaRPr>
          </a:p>
        </p:txBody>
      </p:sp>
      <p:sp>
        <p:nvSpPr>
          <p:cNvPr id="22" name="Rectangle 5"/>
          <p:cNvSpPr>
            <a:spLocks noChangeArrowheads="1"/>
          </p:cNvSpPr>
          <p:nvPr/>
        </p:nvSpPr>
        <p:spPr bwMode="auto">
          <a:xfrm>
            <a:off x="263352" y="11210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28588" algn="just"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9414852"/>
      </p:ext>
    </p:extLst>
  </p:cSld>
  <p:clrMapOvr>
    <a:masterClrMapping/>
  </p:clrMapOvr>
  <p:transition>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 xmlns:a16="http://schemas.microsoft.com/office/drawing/2014/main" id="{49BD65FB-8807-4737-8E31-CB7CF9BC7BB5}"/>
              </a:ext>
            </a:extLst>
          </p:cNvPr>
          <p:cNvSpPr>
            <a:spLocks noGrp="1"/>
          </p:cNvSpPr>
          <p:nvPr>
            <p:ph type="sldNum" sz="quarter" idx="12"/>
          </p:nvPr>
        </p:nvSpPr>
        <p:spPr/>
        <p:txBody>
          <a:bodyPr/>
          <a:lstStyle/>
          <a:p>
            <a:pPr>
              <a:defRPr/>
            </a:pPr>
            <a:fld id="{420CF300-3795-4318-9E4A-4ED5B71962DF}" type="slidenum">
              <a:rPr lang="tr-TR" smtClean="0"/>
              <a:pPr>
                <a:defRPr/>
              </a:pPr>
              <a:t>19</a:t>
            </a:fld>
            <a:endParaRPr lang="tr-TR"/>
          </a:p>
        </p:txBody>
      </p:sp>
      <p:sp>
        <p:nvSpPr>
          <p:cNvPr id="11" name="Rectangle 2">
            <a:extLst>
              <a:ext uri="{FF2B5EF4-FFF2-40B4-BE49-F238E27FC236}">
                <a16:creationId xmlns="" xmlns:a16="http://schemas.microsoft.com/office/drawing/2014/main" id="{5DB61946-E46D-4BFB-8E43-9C61FCFFDA5A}"/>
              </a:ext>
            </a:extLst>
          </p:cNvPr>
          <p:cNvSpPr txBox="1">
            <a:spLocks noChangeArrowheads="1"/>
          </p:cNvSpPr>
          <p:nvPr/>
        </p:nvSpPr>
        <p:spPr>
          <a:xfrm>
            <a:off x="0" y="-12426"/>
            <a:ext cx="12192000" cy="908717"/>
          </a:xfrm>
          <a:prstGeom prst="rect">
            <a:avLst/>
          </a:prstGeom>
          <a:solidFill>
            <a:schemeClr val="accent5">
              <a:lumMod val="75000"/>
            </a:schemeClr>
          </a:solidFill>
        </p:spPr>
        <p:txBody>
          <a:bodyPr anchor="b"/>
          <a:lstStyle/>
          <a:p>
            <a:pPr algn="l" fontAlgn="auto">
              <a:lnSpc>
                <a:spcPct val="150000"/>
              </a:lnSpc>
              <a:spcAft>
                <a:spcPts val="0"/>
              </a:spcAft>
              <a:defRPr/>
            </a:pPr>
            <a:r>
              <a:rPr lang="en-US" sz="2400" dirty="0">
                <a:solidFill>
                  <a:schemeClr val="bg1"/>
                </a:solidFill>
                <a:latin typeface="Times New Roman" pitchFamily="18" charset="0"/>
                <a:cs typeface="Times New Roman" pitchFamily="18" charset="0"/>
              </a:rPr>
              <a:t>Unit design – pin to pin mapping</a:t>
            </a:r>
            <a:endParaRPr lang="en-US" sz="20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548848476"/>
      </p:ext>
    </p:extLst>
  </p:cSld>
  <p:clrMapOvr>
    <a:masterClrMapping/>
  </p:clrMapOvr>
  <p:transition>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txBox="1">
            <a:spLocks noChangeArrowheads="1"/>
          </p:cNvSpPr>
          <p:nvPr/>
        </p:nvSpPr>
        <p:spPr>
          <a:xfrm>
            <a:off x="0" y="0"/>
            <a:ext cx="12192000" cy="743644"/>
          </a:xfrm>
          <a:prstGeom prst="rect">
            <a:avLst/>
          </a:prstGeom>
          <a:solidFill>
            <a:schemeClr val="accent5">
              <a:lumMod val="75000"/>
            </a:schemeClr>
          </a:solidFill>
        </p:spPr>
        <p:txBody>
          <a:bodyPr anchor="ctr"/>
          <a:lstStyle/>
          <a:p>
            <a:pPr algn="l">
              <a:defRPr sz="1862" b="0" i="0" u="none" strike="noStrike" kern="1200" spc="0" baseline="0">
                <a:solidFill>
                  <a:prstClr val="black">
                    <a:lumMod val="65000"/>
                    <a:lumOff val="35000"/>
                  </a:prstClr>
                </a:solidFill>
                <a:latin typeface="+mn-lt"/>
                <a:ea typeface="+mn-ea"/>
                <a:cs typeface="+mn-cs"/>
              </a:defRPr>
            </a:pPr>
            <a:r>
              <a:rPr lang="tr-TR" sz="2800">
                <a:solidFill>
                  <a:schemeClr val="bg1"/>
                </a:solidFill>
                <a:latin typeface="Times New Roman" panose="02020603050405020304" pitchFamily="18" charset="0"/>
                <a:cs typeface="Times New Roman" panose="02020603050405020304" pitchFamily="18" charset="0"/>
              </a:rPr>
              <a:t>açılış</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6" name="Slayt Numarası Yer Tutucusu 3">
            <a:extLst>
              <a:ext uri="{FF2B5EF4-FFF2-40B4-BE49-F238E27FC236}">
                <a16:creationId xmlns="" xmlns:a16="http://schemas.microsoft.com/office/drawing/2014/main" id="{EFA62A1B-0415-4D4F-913D-CDA29943F4A3}"/>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2</a:t>
            </a:fld>
            <a:endParaRPr lang="tr-TR"/>
          </a:p>
        </p:txBody>
      </p:sp>
    </p:spTree>
    <p:extLst>
      <p:ext uri="{BB962C8B-B14F-4D97-AF65-F5344CB8AC3E}">
        <p14:creationId xmlns:p14="http://schemas.microsoft.com/office/powerpoint/2010/main" val="912318701"/>
      </p:ext>
    </p:extLst>
  </p:cSld>
  <p:clrMapOvr>
    <a:masterClrMapping/>
  </p:clrMapOvr>
  <p:transition>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0"/>
            <a:ext cx="12192000" cy="743644"/>
          </a:xfrm>
          <a:prstGeom prst="rect">
            <a:avLst/>
          </a:prstGeom>
          <a:solidFill>
            <a:schemeClr val="accent5">
              <a:lumMod val="75000"/>
            </a:schemeClr>
          </a:solidFill>
        </p:spPr>
        <p:txBody>
          <a:bodyPr anchor="ctr"/>
          <a:lstStyle/>
          <a:p>
            <a:pPr>
              <a:lnSpc>
                <a:spcPct val="150000"/>
              </a:lnSpc>
              <a:defRPr/>
            </a:pPr>
            <a:r>
              <a:rPr lang="tr-TR" sz="2400" dirty="0" err="1">
                <a:solidFill>
                  <a:schemeClr val="bg1"/>
                </a:solidFill>
                <a:latin typeface="Times New Roman" pitchFamily="18" charset="0"/>
                <a:cs typeface="Times New Roman" pitchFamily="18" charset="0"/>
              </a:rPr>
              <a:t>Thank</a:t>
            </a:r>
            <a:r>
              <a:rPr lang="tr-TR" sz="2400" dirty="0">
                <a:solidFill>
                  <a:schemeClr val="bg1"/>
                </a:solidFill>
                <a:latin typeface="Times New Roman" pitchFamily="18" charset="0"/>
                <a:cs typeface="Times New Roman" pitchFamily="18" charset="0"/>
              </a:rPr>
              <a:t> </a:t>
            </a:r>
            <a:r>
              <a:rPr lang="tr-TR" sz="2400" dirty="0" err="1">
                <a:solidFill>
                  <a:schemeClr val="bg1"/>
                </a:solidFill>
                <a:latin typeface="Times New Roman" pitchFamily="18" charset="0"/>
                <a:cs typeface="Times New Roman" pitchFamily="18" charset="0"/>
              </a:rPr>
              <a:t>You</a:t>
            </a:r>
            <a:r>
              <a:rPr lang="tr-TR" sz="2400" dirty="0">
                <a:solidFill>
                  <a:schemeClr val="bg1"/>
                </a:solidFill>
                <a:latin typeface="Times New Roman" pitchFamily="18" charset="0"/>
                <a:cs typeface="Times New Roman" pitchFamily="18" charset="0"/>
              </a:rPr>
              <a:t> </a:t>
            </a:r>
            <a:r>
              <a:rPr lang="tr-TR" sz="2400" dirty="0" err="1">
                <a:solidFill>
                  <a:schemeClr val="bg1"/>
                </a:solidFill>
                <a:latin typeface="Times New Roman" pitchFamily="18" charset="0"/>
                <a:cs typeface="Times New Roman" pitchFamily="18" charset="0"/>
              </a:rPr>
              <a:t>for</a:t>
            </a:r>
            <a:r>
              <a:rPr lang="tr-TR" sz="2400" dirty="0">
                <a:solidFill>
                  <a:schemeClr val="bg1"/>
                </a:solidFill>
                <a:latin typeface="Times New Roman" pitchFamily="18" charset="0"/>
                <a:cs typeface="Times New Roman" pitchFamily="18" charset="0"/>
              </a:rPr>
              <a:t> </a:t>
            </a:r>
            <a:r>
              <a:rPr lang="tr-TR" sz="2400" dirty="0" err="1">
                <a:solidFill>
                  <a:schemeClr val="bg1"/>
                </a:solidFill>
                <a:latin typeface="Times New Roman" pitchFamily="18" charset="0"/>
                <a:cs typeface="Times New Roman" pitchFamily="18" charset="0"/>
              </a:rPr>
              <a:t>Listening</a:t>
            </a:r>
            <a:endParaRPr lang="tr-TR" sz="2400" dirty="0">
              <a:solidFill>
                <a:schemeClr val="bg1"/>
              </a:solidFill>
              <a:latin typeface="Times New Roman" pitchFamily="18" charset="0"/>
              <a:cs typeface="Times New Roman" pitchFamily="18" charset="0"/>
            </a:endParaRPr>
          </a:p>
        </p:txBody>
      </p:sp>
      <p:pic>
        <p:nvPicPr>
          <p:cNvPr id="5" name="Resim 4"/>
          <p:cNvPicPr>
            <a:picLocks noChangeAspect="1"/>
          </p:cNvPicPr>
          <p:nvPr/>
        </p:nvPicPr>
        <p:blipFill>
          <a:blip r:embed="rId2"/>
          <a:stretch>
            <a:fillRect/>
          </a:stretch>
        </p:blipFill>
        <p:spPr>
          <a:xfrm>
            <a:off x="4561851" y="2759859"/>
            <a:ext cx="3068298" cy="1613331"/>
          </a:xfrm>
          <a:prstGeom prst="rect">
            <a:avLst/>
          </a:prstGeom>
        </p:spPr>
      </p:pic>
      <p:sp>
        <p:nvSpPr>
          <p:cNvPr id="6" name="Slayt Numarası Yer Tutucusu 3">
            <a:extLst>
              <a:ext uri="{FF2B5EF4-FFF2-40B4-BE49-F238E27FC236}">
                <a16:creationId xmlns="" xmlns:a16="http://schemas.microsoft.com/office/drawing/2014/main" id="{6AB191D6-12E4-401D-A166-78CD4F62DACE}"/>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20</a:t>
            </a:fld>
            <a:endParaRPr lang="tr-TR"/>
          </a:p>
        </p:txBody>
      </p:sp>
    </p:spTree>
    <p:extLst>
      <p:ext uri="{BB962C8B-B14F-4D97-AF65-F5344CB8AC3E}">
        <p14:creationId xmlns:p14="http://schemas.microsoft.com/office/powerpoint/2010/main" val="221121661"/>
      </p:ext>
    </p:extLst>
  </p:cSld>
  <p:clrMapOvr>
    <a:masterClrMapping/>
  </p:clrMapOvr>
  <p:transition>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pPr>
              <a:defRPr/>
            </a:pPr>
            <a:fld id="{420CF300-3795-4318-9E4A-4ED5B71962DF}" type="slidenum">
              <a:rPr lang="tr-TR" smtClean="0"/>
              <a:pPr>
                <a:defRPr/>
              </a:pPr>
              <a:t>21</a:t>
            </a:fld>
            <a:endParaRPr lang="tr-TR"/>
          </a:p>
        </p:txBody>
      </p:sp>
      <p:sp>
        <p:nvSpPr>
          <p:cNvPr id="8" name="Rectangle 2">
            <a:extLst>
              <a:ext uri="{FF2B5EF4-FFF2-40B4-BE49-F238E27FC236}">
                <a16:creationId xmlns="" xmlns:a16="http://schemas.microsoft.com/office/drawing/2014/main" id="{7C0A9701-8F3F-4445-8A9F-FB0F827D40BF}"/>
              </a:ext>
            </a:extLst>
          </p:cNvPr>
          <p:cNvSpPr txBox="1">
            <a:spLocks noChangeArrowheads="1"/>
          </p:cNvSpPr>
          <p:nvPr/>
        </p:nvSpPr>
        <p:spPr>
          <a:xfrm>
            <a:off x="0" y="2777"/>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tr-TR" sz="3200" dirty="0" err="1">
                <a:solidFill>
                  <a:schemeClr val="bg1"/>
                </a:solidFill>
                <a:latin typeface="Times New Roman" panose="02020603050405020304" pitchFamily="18" charset="0"/>
                <a:cs typeface="Times New Roman" pitchFamily="18" charset="0"/>
              </a:rPr>
              <a:t>References</a:t>
            </a:r>
            <a:endParaRPr lang="tr-TR" sz="3200" dirty="0">
              <a:solidFill>
                <a:schemeClr val="bg1"/>
              </a:solidFill>
              <a:latin typeface="Times New Roman" panose="02020603050405020304" pitchFamily="18" charset="0"/>
              <a:cs typeface="Times New Roman" pitchFamily="18" charset="0"/>
            </a:endParaRPr>
          </a:p>
        </p:txBody>
      </p:sp>
      <p:sp>
        <p:nvSpPr>
          <p:cNvPr id="13" name="Dikdörtgen 12">
            <a:extLst>
              <a:ext uri="{FF2B5EF4-FFF2-40B4-BE49-F238E27FC236}">
                <a16:creationId xmlns="" xmlns:a16="http://schemas.microsoft.com/office/drawing/2014/main" id="{C9E8CC18-BF09-409F-AC79-BB3B095DCBD4}"/>
              </a:ext>
            </a:extLst>
          </p:cNvPr>
          <p:cNvSpPr/>
          <p:nvPr/>
        </p:nvSpPr>
        <p:spPr>
          <a:xfrm>
            <a:off x="610526" y="982710"/>
            <a:ext cx="9937104" cy="5373651"/>
          </a:xfrm>
          <a:prstGeom prst="rect">
            <a:avLst/>
          </a:prstGeom>
        </p:spPr>
        <p:txBody>
          <a:bodyPr wrap="square">
            <a:spAutoFit/>
          </a:bodyPr>
          <a:lstStyle/>
          <a:p>
            <a:pPr marL="171450" indent="-171450" algn="l">
              <a:lnSpc>
                <a:spcPct val="150000"/>
              </a:lnSpc>
              <a:spcAft>
                <a:spcPts val="0"/>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rPr>
              <a:t>	</a:t>
            </a:r>
            <a:r>
              <a:rPr lang="en-US" sz="1000" dirty="0" err="1">
                <a:latin typeface="Arial" panose="020B0604020202020204" pitchFamily="34" charset="0"/>
                <a:ea typeface="Times New Roman" panose="02020603050405020304" pitchFamily="18" charset="0"/>
              </a:rPr>
              <a:t>Mehrholz</a:t>
            </a:r>
            <a:r>
              <a:rPr lang="en-US" sz="1000" dirty="0">
                <a:latin typeface="Arial" panose="020B0604020202020204" pitchFamily="34" charset="0"/>
                <a:ea typeface="Times New Roman" panose="02020603050405020304" pitchFamily="18" charset="0"/>
              </a:rPr>
              <a:t>, J., </a:t>
            </a:r>
            <a:r>
              <a:rPr lang="en-US" sz="1000" dirty="0" err="1">
                <a:latin typeface="Arial" panose="020B0604020202020204" pitchFamily="34" charset="0"/>
                <a:ea typeface="Times New Roman" panose="02020603050405020304" pitchFamily="18" charset="0"/>
              </a:rPr>
              <a:t>Hädrich</a:t>
            </a:r>
            <a:r>
              <a:rPr lang="en-US" sz="1000" dirty="0">
                <a:latin typeface="Arial" panose="020B0604020202020204" pitchFamily="34" charset="0"/>
                <a:ea typeface="Times New Roman" panose="02020603050405020304" pitchFamily="18" charset="0"/>
              </a:rPr>
              <a:t>, A., Platz, T., Kugler, J., &amp; Pohl, M. (2012). Electromechanical and robot</a:t>
            </a:r>
            <a:r>
              <a:rPr lang="en-US" sz="1000" dirty="0">
                <a:latin typeface="Cambria Math" panose="02040503050406030204" pitchFamily="18" charset="0"/>
                <a:ea typeface="Times New Roman" panose="02020603050405020304" pitchFamily="18" charset="0"/>
                <a:cs typeface="Cambria Math" panose="02040503050406030204" pitchFamily="18" charset="0"/>
              </a:rPr>
              <a:t>‐</a:t>
            </a:r>
            <a:r>
              <a:rPr lang="en-US" sz="1000" dirty="0">
                <a:latin typeface="Arial" panose="020B0604020202020204" pitchFamily="34" charset="0"/>
                <a:ea typeface="Times New Roman" panose="02020603050405020304" pitchFamily="18" charset="0"/>
              </a:rPr>
              <a:t>assisted arm training for improving generic activities of daily living, arm function, and arm muscle strength after stroke. Cochrane database of systematic reviews, (6).</a:t>
            </a:r>
            <a:endParaRPr lang="en-US" sz="1000" dirty="0">
              <a:latin typeface="Times New Roman" panose="02020603050405020304" pitchFamily="18" charset="0"/>
              <a:ea typeface="Times New Roman" panose="02020603050405020304" pitchFamily="18" charset="0"/>
            </a:endParaRPr>
          </a:p>
          <a:p>
            <a:pPr marL="171450" indent="-171450" algn="l">
              <a:lnSpc>
                <a:spcPct val="150000"/>
              </a:lnSpc>
              <a:spcAft>
                <a:spcPts val="0"/>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rPr>
              <a:t>	</a:t>
            </a:r>
            <a:r>
              <a:rPr lang="en-US" sz="1000" dirty="0" err="1">
                <a:latin typeface="Arial" panose="020B0604020202020204" pitchFamily="34" charset="0"/>
                <a:ea typeface="Times New Roman" panose="02020603050405020304" pitchFamily="18" charset="0"/>
              </a:rPr>
              <a:t>Winstein</a:t>
            </a:r>
            <a:r>
              <a:rPr lang="en-US" sz="1000" dirty="0">
                <a:latin typeface="Arial" panose="020B0604020202020204" pitchFamily="34" charset="0"/>
                <a:ea typeface="Times New Roman" panose="02020603050405020304" pitchFamily="18" charset="0"/>
              </a:rPr>
              <a:t>, C. J., Stein, J., Arena, R., Bates, B., Cherney, L. R., Cramer, S. C., ... &amp; Lang, C. E. (2016). Guidelines for adult stroke rehabilitation and recovery: a guideline for healthcare professionals from the American Heart Association/American Stroke Association. Stroke, 47(6), e98-e169.</a:t>
            </a:r>
            <a:endParaRPr lang="en-US" sz="1000" dirty="0">
              <a:latin typeface="Times New Roman" panose="02020603050405020304" pitchFamily="18" charset="0"/>
              <a:ea typeface="Times New Roman" panose="02020603050405020304" pitchFamily="18" charset="0"/>
            </a:endParaRPr>
          </a:p>
          <a:p>
            <a:pPr marL="171450" indent="-171450" algn="l">
              <a:lnSpc>
                <a:spcPct val="150000"/>
              </a:lnSpc>
              <a:spcAft>
                <a:spcPts val="0"/>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rPr>
              <a:t>	</a:t>
            </a:r>
            <a:r>
              <a:rPr lang="en-US" sz="1000" dirty="0" err="1">
                <a:latin typeface="Arial" panose="020B0604020202020204" pitchFamily="34" charset="0"/>
                <a:ea typeface="Times New Roman" panose="02020603050405020304" pitchFamily="18" charset="0"/>
              </a:rPr>
              <a:t>Dijkers</a:t>
            </a:r>
            <a:r>
              <a:rPr lang="en-US" sz="1000" dirty="0">
                <a:latin typeface="Arial" panose="020B0604020202020204" pitchFamily="34" charset="0"/>
                <a:ea typeface="Times New Roman" panose="02020603050405020304" pitchFamily="18" charset="0"/>
              </a:rPr>
              <a:t>, M. P., </a:t>
            </a:r>
            <a:r>
              <a:rPr lang="en-US" sz="1000" dirty="0" err="1">
                <a:latin typeface="Arial" panose="020B0604020202020204" pitchFamily="34" charset="0"/>
                <a:ea typeface="Times New Roman" panose="02020603050405020304" pitchFamily="18" charset="0"/>
              </a:rPr>
              <a:t>deBear</a:t>
            </a:r>
            <a:r>
              <a:rPr lang="en-US" sz="1000" dirty="0">
                <a:latin typeface="Arial" panose="020B0604020202020204" pitchFamily="34" charset="0"/>
                <a:ea typeface="Times New Roman" panose="02020603050405020304" pitchFamily="18" charset="0"/>
              </a:rPr>
              <a:t>, P. C., Erlandson, R. F., Kristy, K., Geer, D. M., &amp; Nichols, A. (1991). Patient and staff acceptance of robotic technology in occupational therapy: a pilot study. J </a:t>
            </a:r>
            <a:r>
              <a:rPr lang="en-US" sz="1000" dirty="0" err="1">
                <a:latin typeface="Arial" panose="020B0604020202020204" pitchFamily="34" charset="0"/>
                <a:ea typeface="Times New Roman" panose="02020603050405020304" pitchFamily="18" charset="0"/>
              </a:rPr>
              <a:t>Rehabil</a:t>
            </a:r>
            <a:r>
              <a:rPr lang="en-US" sz="1000" dirty="0">
                <a:latin typeface="Arial" panose="020B0604020202020204" pitchFamily="34" charset="0"/>
                <a:ea typeface="Times New Roman" panose="02020603050405020304" pitchFamily="18" charset="0"/>
              </a:rPr>
              <a:t> Res Dev, 28(2), 33-44.</a:t>
            </a:r>
            <a:endParaRPr lang="en-US" sz="1000" dirty="0">
              <a:latin typeface="Times New Roman" panose="02020603050405020304" pitchFamily="18" charset="0"/>
              <a:ea typeface="Times New Roman" panose="02020603050405020304" pitchFamily="18" charset="0"/>
            </a:endParaRPr>
          </a:p>
          <a:p>
            <a:pPr marL="171450" indent="-171450" algn="l">
              <a:lnSpc>
                <a:spcPct val="150000"/>
              </a:lnSpc>
              <a:spcAft>
                <a:spcPts val="0"/>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rPr>
              <a:t>	</a:t>
            </a:r>
            <a:r>
              <a:rPr lang="en-US" sz="1000" dirty="0" err="1">
                <a:latin typeface="Arial" panose="020B0604020202020204" pitchFamily="34" charset="0"/>
                <a:ea typeface="Times New Roman" panose="02020603050405020304" pitchFamily="18" charset="0"/>
              </a:rPr>
              <a:t>Frisoli</a:t>
            </a:r>
            <a:r>
              <a:rPr lang="en-US" sz="1000" dirty="0">
                <a:latin typeface="Arial" panose="020B0604020202020204" pitchFamily="34" charset="0"/>
                <a:ea typeface="Times New Roman" panose="02020603050405020304" pitchFamily="18" charset="0"/>
              </a:rPr>
              <a:t>, A., Borelli, L., </a:t>
            </a:r>
            <a:r>
              <a:rPr lang="en-US" sz="1000" dirty="0" err="1">
                <a:latin typeface="Arial" panose="020B0604020202020204" pitchFamily="34" charset="0"/>
                <a:ea typeface="Times New Roman" panose="02020603050405020304" pitchFamily="18" charset="0"/>
              </a:rPr>
              <a:t>Montagner</a:t>
            </a:r>
            <a:r>
              <a:rPr lang="en-US" sz="1000" dirty="0">
                <a:latin typeface="Arial" panose="020B0604020202020204" pitchFamily="34" charset="0"/>
                <a:ea typeface="Times New Roman" panose="02020603050405020304" pitchFamily="18" charset="0"/>
              </a:rPr>
              <a:t>, A., </a:t>
            </a:r>
            <a:r>
              <a:rPr lang="en-US" sz="1000" dirty="0" err="1">
                <a:latin typeface="Arial" panose="020B0604020202020204" pitchFamily="34" charset="0"/>
                <a:ea typeface="Times New Roman" panose="02020603050405020304" pitchFamily="18" charset="0"/>
              </a:rPr>
              <a:t>Marcheschi</a:t>
            </a:r>
            <a:r>
              <a:rPr lang="en-US" sz="1000" dirty="0">
                <a:latin typeface="Arial" panose="020B0604020202020204" pitchFamily="34" charset="0"/>
                <a:ea typeface="Times New Roman" panose="02020603050405020304" pitchFamily="18" charset="0"/>
              </a:rPr>
              <a:t>, S., Procopio, C., </a:t>
            </a:r>
            <a:r>
              <a:rPr lang="en-US" sz="1000" dirty="0" err="1">
                <a:latin typeface="Arial" panose="020B0604020202020204" pitchFamily="34" charset="0"/>
                <a:ea typeface="Times New Roman" panose="02020603050405020304" pitchFamily="18" charset="0"/>
              </a:rPr>
              <a:t>Salsedo</a:t>
            </a:r>
            <a:r>
              <a:rPr lang="en-US" sz="1000" dirty="0">
                <a:latin typeface="Arial" panose="020B0604020202020204" pitchFamily="34" charset="0"/>
                <a:ea typeface="Times New Roman" panose="02020603050405020304" pitchFamily="18" charset="0"/>
              </a:rPr>
              <a:t>, F., ... &amp; Rossi, B. (2007, June). Arm rehabilitation with a robotic </a:t>
            </a:r>
            <a:r>
              <a:rPr lang="en-US" sz="1000" dirty="0" err="1">
                <a:latin typeface="Arial" panose="020B0604020202020204" pitchFamily="34" charset="0"/>
                <a:ea typeface="Times New Roman" panose="02020603050405020304" pitchFamily="18" charset="0"/>
              </a:rPr>
              <a:t>exoskeleleton</a:t>
            </a:r>
            <a:r>
              <a:rPr lang="en-US" sz="1000" dirty="0">
                <a:latin typeface="Arial" panose="020B0604020202020204" pitchFamily="34" charset="0"/>
                <a:ea typeface="Times New Roman" panose="02020603050405020304" pitchFamily="18" charset="0"/>
              </a:rPr>
              <a:t> in Virtual Reality. In 2007 IEEE 10th International Conference on Rehabilitation Robotics (pp. 631-642). IEEE.</a:t>
            </a:r>
            <a:endParaRPr lang="en-US" sz="1000" dirty="0">
              <a:latin typeface="Times New Roman" panose="02020603050405020304" pitchFamily="18" charset="0"/>
              <a:ea typeface="Times New Roman" panose="02020603050405020304" pitchFamily="18" charset="0"/>
            </a:endParaRPr>
          </a:p>
          <a:p>
            <a:pPr marL="171450" indent="-171450" algn="l">
              <a:lnSpc>
                <a:spcPct val="150000"/>
              </a:lnSpc>
              <a:spcAft>
                <a:spcPts val="0"/>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rPr>
              <a:t>	</a:t>
            </a:r>
            <a:r>
              <a:rPr lang="en-US" sz="1000" dirty="0" err="1">
                <a:latin typeface="Arial" panose="020B0604020202020204" pitchFamily="34" charset="0"/>
                <a:ea typeface="Times New Roman" panose="02020603050405020304" pitchFamily="18" charset="0"/>
              </a:rPr>
              <a:t>Hidler</a:t>
            </a:r>
            <a:r>
              <a:rPr lang="en-US" sz="1000" dirty="0">
                <a:latin typeface="Arial" panose="020B0604020202020204" pitchFamily="34" charset="0"/>
                <a:ea typeface="Times New Roman" panose="02020603050405020304" pitchFamily="18" charset="0"/>
              </a:rPr>
              <a:t>, J., &amp; </a:t>
            </a:r>
            <a:r>
              <a:rPr lang="en-US" sz="1000" dirty="0" err="1">
                <a:latin typeface="Arial" panose="020B0604020202020204" pitchFamily="34" charset="0"/>
                <a:ea typeface="Times New Roman" panose="02020603050405020304" pitchFamily="18" charset="0"/>
              </a:rPr>
              <a:t>Sainburg</a:t>
            </a:r>
            <a:r>
              <a:rPr lang="en-US" sz="1000" dirty="0">
                <a:latin typeface="Arial" panose="020B0604020202020204" pitchFamily="34" charset="0"/>
                <a:ea typeface="Times New Roman" panose="02020603050405020304" pitchFamily="18" charset="0"/>
              </a:rPr>
              <a:t>, R. (2011). Role of robotics in neurorehabilitation. Topics in spinal cord injury rehabilitation, 17(1), 42-49.</a:t>
            </a:r>
            <a:endParaRPr lang="en-US" sz="1000" dirty="0">
              <a:latin typeface="Times New Roman" panose="02020603050405020304" pitchFamily="18" charset="0"/>
              <a:ea typeface="Times New Roman" panose="02020603050405020304" pitchFamily="18" charset="0"/>
            </a:endParaRPr>
          </a:p>
          <a:p>
            <a:pPr marL="171450" indent="-171450" algn="l">
              <a:lnSpc>
                <a:spcPct val="150000"/>
              </a:lnSpc>
              <a:spcAft>
                <a:spcPts val="0"/>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rPr>
              <a:t>	Chen, S. H., Lien, W. M., Wang, W. W., Lee, G. D., Hsu, L. C., Lee, K. W., ... &amp; </a:t>
            </a:r>
            <a:r>
              <a:rPr lang="en-US" sz="1000" dirty="0" err="1">
                <a:latin typeface="Arial" panose="020B0604020202020204" pitchFamily="34" charset="0"/>
                <a:ea typeface="Times New Roman" panose="02020603050405020304" pitchFamily="18" charset="0"/>
              </a:rPr>
              <a:t>Luh</a:t>
            </a:r>
            <a:r>
              <a:rPr lang="en-US" sz="1000" dirty="0">
                <a:latin typeface="Arial" panose="020B0604020202020204" pitchFamily="34" charset="0"/>
                <a:ea typeface="Times New Roman" panose="02020603050405020304" pitchFamily="18" charset="0"/>
              </a:rPr>
              <a:t>, J. J. (2016). Assistive control system for upper limb rehabilitation robot. IEEE Transactions on Neural Systems and Rehabilitation Engineering, 24(11), 1199-1209.</a:t>
            </a:r>
            <a:endParaRPr lang="en-US" sz="1000" dirty="0">
              <a:latin typeface="Times New Roman" panose="02020603050405020304" pitchFamily="18" charset="0"/>
              <a:ea typeface="Times New Roman" panose="02020603050405020304" pitchFamily="18" charset="0"/>
            </a:endParaRPr>
          </a:p>
          <a:p>
            <a:pPr marL="171450" indent="-171450" algn="l">
              <a:lnSpc>
                <a:spcPct val="150000"/>
              </a:lnSpc>
              <a:spcAft>
                <a:spcPts val="0"/>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rPr>
              <a:t>	</a:t>
            </a:r>
            <a:r>
              <a:rPr lang="en-US" sz="1000" dirty="0" err="1">
                <a:latin typeface="Arial" panose="020B0604020202020204" pitchFamily="34" charset="0"/>
                <a:ea typeface="Times New Roman" panose="02020603050405020304" pitchFamily="18" charset="0"/>
              </a:rPr>
              <a:t>Picelli</a:t>
            </a:r>
            <a:r>
              <a:rPr lang="en-US" sz="1000" dirty="0">
                <a:latin typeface="Arial" panose="020B0604020202020204" pitchFamily="34" charset="0"/>
                <a:ea typeface="Times New Roman" panose="02020603050405020304" pitchFamily="18" charset="0"/>
              </a:rPr>
              <a:t>, A., </a:t>
            </a:r>
            <a:r>
              <a:rPr lang="en-US" sz="1000" dirty="0" err="1">
                <a:latin typeface="Arial" panose="020B0604020202020204" pitchFamily="34" charset="0"/>
                <a:ea typeface="Times New Roman" panose="02020603050405020304" pitchFamily="18" charset="0"/>
              </a:rPr>
              <a:t>Tamburin</a:t>
            </a:r>
            <a:r>
              <a:rPr lang="en-US" sz="1000" dirty="0">
                <a:latin typeface="Arial" panose="020B0604020202020204" pitchFamily="34" charset="0"/>
                <a:ea typeface="Times New Roman" panose="02020603050405020304" pitchFamily="18" charset="0"/>
              </a:rPr>
              <a:t>, S., </a:t>
            </a:r>
            <a:r>
              <a:rPr lang="en-US" sz="1000" dirty="0" err="1">
                <a:latin typeface="Arial" panose="020B0604020202020204" pitchFamily="34" charset="0"/>
                <a:ea typeface="Times New Roman" panose="02020603050405020304" pitchFamily="18" charset="0"/>
              </a:rPr>
              <a:t>Passuello</a:t>
            </a:r>
            <a:r>
              <a:rPr lang="en-US" sz="1000" dirty="0">
                <a:latin typeface="Arial" panose="020B0604020202020204" pitchFamily="34" charset="0"/>
                <a:ea typeface="Times New Roman" panose="02020603050405020304" pitchFamily="18" charset="0"/>
              </a:rPr>
              <a:t>, M., Waldner, A., &amp; </a:t>
            </a:r>
            <a:r>
              <a:rPr lang="en-US" sz="1000" dirty="0" err="1">
                <a:latin typeface="Arial" panose="020B0604020202020204" pitchFamily="34" charset="0"/>
                <a:ea typeface="Times New Roman" panose="02020603050405020304" pitchFamily="18" charset="0"/>
              </a:rPr>
              <a:t>Smania</a:t>
            </a:r>
            <a:r>
              <a:rPr lang="en-US" sz="1000" dirty="0">
                <a:latin typeface="Arial" panose="020B0604020202020204" pitchFamily="34" charset="0"/>
                <a:ea typeface="Times New Roman" panose="02020603050405020304" pitchFamily="18" charset="0"/>
              </a:rPr>
              <a:t>, N. (2014). Robot-assisted arm training in patients with Parkinson’s disease: a pilot study. Journal of </a:t>
            </a:r>
            <a:r>
              <a:rPr lang="en-US" sz="1000" dirty="0" err="1">
                <a:latin typeface="Arial" panose="020B0604020202020204" pitchFamily="34" charset="0"/>
                <a:ea typeface="Times New Roman" panose="02020603050405020304" pitchFamily="18" charset="0"/>
              </a:rPr>
              <a:t>neuroengineering</a:t>
            </a:r>
            <a:r>
              <a:rPr lang="en-US" sz="1000" dirty="0">
                <a:latin typeface="Arial" panose="020B0604020202020204" pitchFamily="34" charset="0"/>
                <a:ea typeface="Times New Roman" panose="02020603050405020304" pitchFamily="18" charset="0"/>
              </a:rPr>
              <a:t> and rehabilitation, 11(1), 28.</a:t>
            </a:r>
            <a:endParaRPr lang="en-US" sz="1000" dirty="0">
              <a:latin typeface="Times New Roman" panose="02020603050405020304" pitchFamily="18" charset="0"/>
              <a:ea typeface="Times New Roman" panose="02020603050405020304" pitchFamily="18" charset="0"/>
            </a:endParaRPr>
          </a:p>
          <a:p>
            <a:pPr marL="171450" indent="-171450" algn="l">
              <a:lnSpc>
                <a:spcPct val="150000"/>
              </a:lnSpc>
              <a:spcAft>
                <a:spcPts val="0"/>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rPr>
              <a:t>	Erdogan, A., Israr, A., O'Malley, M. K., &amp; </a:t>
            </a:r>
            <a:r>
              <a:rPr lang="en-US" sz="1000" dirty="0" err="1">
                <a:latin typeface="Arial" panose="020B0604020202020204" pitchFamily="34" charset="0"/>
                <a:ea typeface="Times New Roman" panose="02020603050405020304" pitchFamily="18" charset="0"/>
              </a:rPr>
              <a:t>Patoglu</a:t>
            </a:r>
            <a:r>
              <a:rPr lang="en-US" sz="1000" dirty="0">
                <a:latin typeface="Arial" panose="020B0604020202020204" pitchFamily="34" charset="0"/>
                <a:ea typeface="Times New Roman" panose="02020603050405020304" pitchFamily="18" charset="0"/>
              </a:rPr>
              <a:t>, V. (2011, June). Rate of human motor adaptation under varying system dynamics. In 2011 IEEE World Haptics Conference (pp. 167-172). IEEE.</a:t>
            </a:r>
            <a:endParaRPr lang="en-US" sz="1000" dirty="0">
              <a:latin typeface="Times New Roman" panose="02020603050405020304" pitchFamily="18" charset="0"/>
              <a:ea typeface="Times New Roman" panose="02020603050405020304" pitchFamily="18" charset="0"/>
            </a:endParaRPr>
          </a:p>
          <a:p>
            <a:pPr marL="171450" indent="-171450" algn="l">
              <a:lnSpc>
                <a:spcPct val="150000"/>
              </a:lnSpc>
              <a:spcAft>
                <a:spcPts val="0"/>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rPr>
              <a:t>	</a:t>
            </a:r>
            <a:r>
              <a:rPr lang="en-US" sz="1000" dirty="0" err="1">
                <a:latin typeface="Arial" panose="020B0604020202020204" pitchFamily="34" charset="0"/>
                <a:ea typeface="Times New Roman" panose="02020603050405020304" pitchFamily="18" charset="0"/>
              </a:rPr>
              <a:t>Leconte</a:t>
            </a:r>
            <a:r>
              <a:rPr lang="en-US" sz="1000" dirty="0">
                <a:latin typeface="Arial" panose="020B0604020202020204" pitchFamily="34" charset="0"/>
                <a:ea typeface="Times New Roman" panose="02020603050405020304" pitchFamily="18" charset="0"/>
              </a:rPr>
              <a:t>, P., </a:t>
            </a:r>
            <a:r>
              <a:rPr lang="en-US" sz="1000" dirty="0" err="1">
                <a:latin typeface="Arial" panose="020B0604020202020204" pitchFamily="34" charset="0"/>
                <a:ea typeface="Times New Roman" panose="02020603050405020304" pitchFamily="18" charset="0"/>
              </a:rPr>
              <a:t>Stoquart</a:t>
            </a:r>
            <a:r>
              <a:rPr lang="en-US" sz="1000" dirty="0">
                <a:latin typeface="Arial" panose="020B0604020202020204" pitchFamily="34" charset="0"/>
                <a:ea typeface="Times New Roman" panose="02020603050405020304" pitchFamily="18" charset="0"/>
              </a:rPr>
              <a:t>, G., Lejeune, T., &amp; </a:t>
            </a:r>
            <a:r>
              <a:rPr lang="en-US" sz="1000" dirty="0" err="1">
                <a:latin typeface="Arial" panose="020B0604020202020204" pitchFamily="34" charset="0"/>
                <a:ea typeface="Times New Roman" panose="02020603050405020304" pitchFamily="18" charset="0"/>
              </a:rPr>
              <a:t>Ronsse</a:t>
            </a:r>
            <a:r>
              <a:rPr lang="en-US" sz="1000" dirty="0">
                <a:latin typeface="Arial" panose="020B0604020202020204" pitchFamily="34" charset="0"/>
                <a:ea typeface="Times New Roman" panose="02020603050405020304" pitchFamily="18" charset="0"/>
              </a:rPr>
              <a:t>, R. (2019). Rhythmic robotic training enhances motor skills of both rhythmic and discrete upper-limb movements after stroke: a longitudinal pilot study. International Journal of Rehabilitation Research, 42(1), 46-55.</a:t>
            </a:r>
            <a:endParaRPr lang="en-US" sz="1000" dirty="0">
              <a:latin typeface="Times New Roman" panose="02020603050405020304" pitchFamily="18" charset="0"/>
              <a:ea typeface="Times New Roman" panose="02020603050405020304" pitchFamily="18" charset="0"/>
            </a:endParaRPr>
          </a:p>
          <a:p>
            <a:pPr marL="171450" indent="-171450" algn="l">
              <a:lnSpc>
                <a:spcPct val="150000"/>
              </a:lnSpc>
              <a:spcAft>
                <a:spcPts val="0"/>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rPr>
              <a:t>	</a:t>
            </a:r>
            <a:r>
              <a:rPr lang="en-US" sz="1000" dirty="0" err="1">
                <a:latin typeface="Arial" panose="020B0604020202020204" pitchFamily="34" charset="0"/>
                <a:ea typeface="Times New Roman" panose="02020603050405020304" pitchFamily="18" charset="0"/>
              </a:rPr>
              <a:t>Molteni</a:t>
            </a:r>
            <a:r>
              <a:rPr lang="en-US" sz="1000" dirty="0">
                <a:latin typeface="Arial" panose="020B0604020202020204" pitchFamily="34" charset="0"/>
                <a:ea typeface="Times New Roman" panose="02020603050405020304" pitchFamily="18" charset="0"/>
              </a:rPr>
              <a:t>, F., </a:t>
            </a:r>
            <a:r>
              <a:rPr lang="en-US" sz="1000" dirty="0" err="1">
                <a:latin typeface="Arial" panose="020B0604020202020204" pitchFamily="34" charset="0"/>
                <a:ea typeface="Times New Roman" panose="02020603050405020304" pitchFamily="18" charset="0"/>
              </a:rPr>
              <a:t>Gasperini</a:t>
            </a:r>
            <a:r>
              <a:rPr lang="en-US" sz="1000" dirty="0">
                <a:latin typeface="Arial" panose="020B0604020202020204" pitchFamily="34" charset="0"/>
                <a:ea typeface="Times New Roman" panose="02020603050405020304" pitchFamily="18" charset="0"/>
              </a:rPr>
              <a:t>, G., </a:t>
            </a:r>
            <a:r>
              <a:rPr lang="en-US" sz="1000" dirty="0" err="1">
                <a:latin typeface="Arial" panose="020B0604020202020204" pitchFamily="34" charset="0"/>
                <a:ea typeface="Times New Roman" panose="02020603050405020304" pitchFamily="18" charset="0"/>
              </a:rPr>
              <a:t>Cannaviello</a:t>
            </a:r>
            <a:r>
              <a:rPr lang="en-US" sz="1000" dirty="0">
                <a:latin typeface="Arial" panose="020B0604020202020204" pitchFamily="34" charset="0"/>
                <a:ea typeface="Times New Roman" panose="02020603050405020304" pitchFamily="18" charset="0"/>
              </a:rPr>
              <a:t>, G., &amp; </a:t>
            </a:r>
            <a:r>
              <a:rPr lang="en-US" sz="1000" dirty="0" err="1">
                <a:latin typeface="Arial" panose="020B0604020202020204" pitchFamily="34" charset="0"/>
                <a:ea typeface="Times New Roman" panose="02020603050405020304" pitchFamily="18" charset="0"/>
              </a:rPr>
              <a:t>Guanziroli</a:t>
            </a:r>
            <a:r>
              <a:rPr lang="en-US" sz="1000" dirty="0">
                <a:latin typeface="Arial" panose="020B0604020202020204" pitchFamily="34" charset="0"/>
                <a:ea typeface="Times New Roman" panose="02020603050405020304" pitchFamily="18" charset="0"/>
              </a:rPr>
              <a:t>, E. (2018). Exoskeleton and end-effector robots for upper and lower limbs rehabilitation: Narrative review. PM&amp;R, 10(9), S174-S188.</a:t>
            </a:r>
            <a:endParaRPr lang="en-US" sz="1000" dirty="0">
              <a:latin typeface="Times New Roman" panose="02020603050405020304" pitchFamily="18" charset="0"/>
              <a:ea typeface="Times New Roman" panose="02020603050405020304" pitchFamily="18" charset="0"/>
            </a:endParaRPr>
          </a:p>
          <a:p>
            <a:pPr marL="171450" indent="-171450" algn="l">
              <a:lnSpc>
                <a:spcPct val="150000"/>
              </a:lnSpc>
              <a:spcAft>
                <a:spcPts val="0"/>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rPr>
              <a:t>	Hogan, N., Krebs, H. I., </a:t>
            </a:r>
            <a:r>
              <a:rPr lang="en-US" sz="1000" dirty="0" err="1">
                <a:latin typeface="Arial" panose="020B0604020202020204" pitchFamily="34" charset="0"/>
                <a:ea typeface="Times New Roman" panose="02020603050405020304" pitchFamily="18" charset="0"/>
              </a:rPr>
              <a:t>Charnnarong</a:t>
            </a:r>
            <a:r>
              <a:rPr lang="en-US" sz="1000" dirty="0">
                <a:latin typeface="Arial" panose="020B0604020202020204" pitchFamily="34" charset="0"/>
                <a:ea typeface="Times New Roman" panose="02020603050405020304" pitchFamily="18" charset="0"/>
              </a:rPr>
              <a:t>, J., </a:t>
            </a:r>
            <a:r>
              <a:rPr lang="en-US" sz="1000" dirty="0" err="1">
                <a:latin typeface="Arial" panose="020B0604020202020204" pitchFamily="34" charset="0"/>
                <a:ea typeface="Times New Roman" panose="02020603050405020304" pitchFamily="18" charset="0"/>
              </a:rPr>
              <a:t>Srikrishna</a:t>
            </a:r>
            <a:r>
              <a:rPr lang="en-US" sz="1000" dirty="0">
                <a:latin typeface="Arial" panose="020B0604020202020204" pitchFamily="34" charset="0"/>
                <a:ea typeface="Times New Roman" panose="02020603050405020304" pitchFamily="18" charset="0"/>
              </a:rPr>
              <a:t>, P., &amp; Sharon, A. (1992). MIT-MANUS: a workstation for manual therapy and training. I. In [1992] Proceedings IEEE International Workshop on Robot and Human Communication (pp. 161-165). IEEE.</a:t>
            </a:r>
            <a:endParaRPr lang="en-US" sz="1000" dirty="0">
              <a:latin typeface="Times New Roman" panose="02020603050405020304" pitchFamily="18" charset="0"/>
              <a:ea typeface="Times New Roman" panose="02020603050405020304" pitchFamily="18" charset="0"/>
            </a:endParaRPr>
          </a:p>
          <a:p>
            <a:pPr marL="171450" indent="-171450" algn="l">
              <a:lnSpc>
                <a:spcPct val="150000"/>
              </a:lnSpc>
              <a:spcAft>
                <a:spcPts val="0"/>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rPr>
              <a:t>	</a:t>
            </a:r>
            <a:r>
              <a:rPr lang="en-US" sz="1000" dirty="0" err="1">
                <a:latin typeface="Arial" panose="020B0604020202020204" pitchFamily="34" charset="0"/>
                <a:ea typeface="Times New Roman" panose="02020603050405020304" pitchFamily="18" charset="0"/>
              </a:rPr>
              <a:t>Picelli</a:t>
            </a:r>
            <a:r>
              <a:rPr lang="en-US" sz="1000" dirty="0">
                <a:latin typeface="Arial" panose="020B0604020202020204" pitchFamily="34" charset="0"/>
                <a:ea typeface="Times New Roman" panose="02020603050405020304" pitchFamily="18" charset="0"/>
              </a:rPr>
              <a:t>, A., </a:t>
            </a:r>
            <a:r>
              <a:rPr lang="en-US" sz="1000" dirty="0" err="1">
                <a:latin typeface="Arial" panose="020B0604020202020204" pitchFamily="34" charset="0"/>
                <a:ea typeface="Times New Roman" panose="02020603050405020304" pitchFamily="18" charset="0"/>
              </a:rPr>
              <a:t>Melotti</a:t>
            </a:r>
            <a:r>
              <a:rPr lang="en-US" sz="1000" dirty="0">
                <a:latin typeface="Arial" panose="020B0604020202020204" pitchFamily="34" charset="0"/>
                <a:ea typeface="Times New Roman" panose="02020603050405020304" pitchFamily="18" charset="0"/>
              </a:rPr>
              <a:t>, C., </a:t>
            </a:r>
            <a:r>
              <a:rPr lang="en-US" sz="1000" dirty="0" err="1">
                <a:latin typeface="Arial" panose="020B0604020202020204" pitchFamily="34" charset="0"/>
                <a:ea typeface="Times New Roman" panose="02020603050405020304" pitchFamily="18" charset="0"/>
              </a:rPr>
              <a:t>Origano</a:t>
            </a:r>
            <a:r>
              <a:rPr lang="en-US" sz="1000" dirty="0">
                <a:latin typeface="Arial" panose="020B0604020202020204" pitchFamily="34" charset="0"/>
                <a:ea typeface="Times New Roman" panose="02020603050405020304" pitchFamily="18" charset="0"/>
              </a:rPr>
              <a:t>, F., </a:t>
            </a:r>
            <a:r>
              <a:rPr lang="en-US" sz="1000" dirty="0" err="1">
                <a:latin typeface="Arial" panose="020B0604020202020204" pitchFamily="34" charset="0"/>
                <a:ea typeface="Times New Roman" panose="02020603050405020304" pitchFamily="18" charset="0"/>
              </a:rPr>
              <a:t>Neri</a:t>
            </a:r>
            <a:r>
              <a:rPr lang="en-US" sz="1000" dirty="0">
                <a:latin typeface="Arial" panose="020B0604020202020204" pitchFamily="34" charset="0"/>
                <a:ea typeface="Times New Roman" panose="02020603050405020304" pitchFamily="18" charset="0"/>
              </a:rPr>
              <a:t>, R., Waldner, A., &amp; </a:t>
            </a:r>
            <a:r>
              <a:rPr lang="en-US" sz="1000" dirty="0" err="1">
                <a:latin typeface="Arial" panose="020B0604020202020204" pitchFamily="34" charset="0"/>
                <a:ea typeface="Times New Roman" panose="02020603050405020304" pitchFamily="18" charset="0"/>
              </a:rPr>
              <a:t>Smania</a:t>
            </a:r>
            <a:r>
              <a:rPr lang="en-US" sz="1000" dirty="0">
                <a:latin typeface="Arial" panose="020B0604020202020204" pitchFamily="34" charset="0"/>
                <a:ea typeface="Times New Roman" panose="02020603050405020304" pitchFamily="18" charset="0"/>
              </a:rPr>
              <a:t>, N. (2013). Robot-assisted gait training versus equal intensity treadmill training in patients with mild to moderate Parkinson's disease: a randomized controlled trial. Parkinsonism &amp; related disorders, 19(6), 605-610.</a:t>
            </a:r>
            <a:endParaRPr lang="en-US" sz="1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35566541"/>
      </p:ext>
    </p:extLst>
  </p:cSld>
  <p:clrMapOvr>
    <a:masterClrMapping/>
  </p:clrMapOvr>
  <p:transition>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 xmlns:a16="http://schemas.microsoft.com/office/drawing/2014/main" id="{78C10DBF-8AB7-4C09-9FCC-A0B1E2547ACD}"/>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en-US" sz="2400" dirty="0" smtClean="0">
                <a:solidFill>
                  <a:schemeClr val="bg1"/>
                </a:solidFill>
                <a:latin typeface="Times New Roman" pitchFamily="18" charset="0"/>
                <a:cs typeface="Times New Roman" pitchFamily="18" charset="0"/>
              </a:rPr>
              <a:t>R</a:t>
            </a:r>
            <a:r>
              <a:rPr lang="tr-TR" sz="2400" dirty="0" err="1" smtClean="0">
                <a:solidFill>
                  <a:schemeClr val="bg1"/>
                </a:solidFill>
                <a:latin typeface="Times New Roman" pitchFamily="18" charset="0"/>
                <a:cs typeface="Times New Roman" pitchFamily="18" charset="0"/>
              </a:rPr>
              <a:t>eflow</a:t>
            </a:r>
            <a:r>
              <a:rPr lang="tr-TR" sz="2400" dirty="0" smtClean="0">
                <a:solidFill>
                  <a:schemeClr val="bg1"/>
                </a:solidFill>
                <a:latin typeface="Times New Roman" pitchFamily="18" charset="0"/>
                <a:cs typeface="Times New Roman" pitchFamily="18" charset="0"/>
              </a:rPr>
              <a:t> </a:t>
            </a:r>
            <a:r>
              <a:rPr lang="tr-TR" sz="2400" dirty="0" err="1" smtClean="0">
                <a:solidFill>
                  <a:schemeClr val="bg1"/>
                </a:solidFill>
                <a:latin typeface="Times New Roman" pitchFamily="18" charset="0"/>
                <a:cs typeface="Times New Roman" pitchFamily="18" charset="0"/>
              </a:rPr>
              <a:t>Oven</a:t>
            </a:r>
            <a:endParaRPr lang="en-US" sz="2400" dirty="0">
              <a:solidFill>
                <a:schemeClr val="bg1"/>
              </a:solidFill>
              <a:latin typeface="Times New Roman" pitchFamily="18" charset="0"/>
              <a:cs typeface="Times New Roman" pitchFamily="18" charset="0"/>
            </a:endParaRPr>
          </a:p>
        </p:txBody>
      </p:sp>
      <p:sp>
        <p:nvSpPr>
          <p:cNvPr id="15" name="Slayt Numarası Yer Tutucusu 3">
            <a:extLst>
              <a:ext uri="{FF2B5EF4-FFF2-40B4-BE49-F238E27FC236}">
                <a16:creationId xmlns="" xmlns:a16="http://schemas.microsoft.com/office/drawing/2014/main" id="{CC14E94E-8B2A-492C-8264-87A50213B175}"/>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3</a:t>
            </a:fld>
            <a:endParaRPr lang="tr-TR"/>
          </a:p>
        </p:txBody>
      </p:sp>
      <p:pic>
        <p:nvPicPr>
          <p:cNvPr id="1026" name="Picture 2" descr="HOTFLOW 3/20 - Reflow Sold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400" y="1390616"/>
            <a:ext cx="4876800" cy="26860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is a PCB with Mixed Lead Components Assembled?"/>
          <p:cNvPicPr>
            <a:picLocks noChangeAspect="1" noChangeArrowheads="1"/>
          </p:cNvPicPr>
          <p:nvPr/>
        </p:nvPicPr>
        <p:blipFill rotWithShape="1">
          <a:blip r:embed="rId3">
            <a:extLst>
              <a:ext uri="{28A0092B-C50C-407E-A947-70E740481C1C}">
                <a14:useLocalDpi xmlns:a14="http://schemas.microsoft.com/office/drawing/2010/main" val="0"/>
              </a:ext>
            </a:extLst>
          </a:blip>
          <a:srcRect l="3786" t="8884" r="20781" b="6782"/>
          <a:stretch/>
        </p:blipFill>
        <p:spPr bwMode="auto">
          <a:xfrm>
            <a:off x="7896200" y="4797152"/>
            <a:ext cx="3024337" cy="141680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879976" y="2679796"/>
            <a:ext cx="6096000" cy="1477328"/>
          </a:xfrm>
          <a:prstGeom prst="rect">
            <a:avLst/>
          </a:prstGeom>
        </p:spPr>
        <p:txBody>
          <a:bodyPr>
            <a:spAutoFit/>
          </a:bodyPr>
          <a:lstStyle/>
          <a:p>
            <a:pPr algn="l"/>
            <a:r>
              <a:rPr lang="en-US" dirty="0">
                <a:solidFill>
                  <a:srgbClr val="000000"/>
                </a:solidFill>
                <a:latin typeface="Times New Roman" panose="02020603050405020304" pitchFamily="18" charset="0"/>
                <a:cs typeface="Times New Roman" panose="02020603050405020304" pitchFamily="18" charset="0"/>
              </a:rPr>
              <a:t>Reflow soldering requires a screen process. </a:t>
            </a:r>
            <a:endParaRPr lang="tr-TR" dirty="0" smtClean="0">
              <a:solidFill>
                <a:srgbClr val="000000"/>
              </a:solidFill>
              <a:latin typeface="Times New Roman" panose="02020603050405020304" pitchFamily="18" charset="0"/>
              <a:cs typeface="Times New Roman" panose="02020603050405020304" pitchFamily="18" charset="0"/>
            </a:endParaRPr>
          </a:p>
          <a:p>
            <a:pPr algn="l"/>
            <a:endParaRPr lang="tr-TR" dirty="0" smtClean="0">
              <a:solidFill>
                <a:srgbClr val="000000"/>
              </a:solidFill>
              <a:latin typeface="Times New Roman" panose="02020603050405020304" pitchFamily="18" charset="0"/>
              <a:cs typeface="Times New Roman" panose="02020603050405020304" pitchFamily="18" charset="0"/>
            </a:endParaRPr>
          </a:p>
          <a:p>
            <a:pPr algn="l"/>
            <a:endParaRPr lang="tr-TR" dirty="0">
              <a:solidFill>
                <a:srgbClr val="000000"/>
              </a:solidFill>
              <a:latin typeface="Times New Roman" panose="02020603050405020304" pitchFamily="18" charset="0"/>
              <a:cs typeface="Times New Roman" panose="02020603050405020304" pitchFamily="18" charset="0"/>
            </a:endParaRPr>
          </a:p>
          <a:p>
            <a:pPr algn="l"/>
            <a:r>
              <a:rPr lang="en-US" dirty="0" smtClean="0">
                <a:solidFill>
                  <a:srgbClr val="000000"/>
                </a:solidFill>
                <a:latin typeface="Times New Roman" panose="02020603050405020304" pitchFamily="18" charset="0"/>
                <a:cs typeface="Times New Roman" panose="02020603050405020304" pitchFamily="18" charset="0"/>
              </a:rPr>
              <a:t>In </a:t>
            </a:r>
            <a:r>
              <a:rPr lang="en-US" dirty="0">
                <a:solidFill>
                  <a:srgbClr val="000000"/>
                </a:solidFill>
                <a:latin typeface="Times New Roman" panose="02020603050405020304" pitchFamily="18" charset="0"/>
                <a:cs typeface="Times New Roman" panose="02020603050405020304" pitchFamily="18" charset="0"/>
              </a:rPr>
              <a:t>the screen printing process, a paste containing both solder and flux is administered to the PCB solder pads</a:t>
            </a:r>
            <a:r>
              <a:rPr lang="en-US" dirty="0" smtClean="0">
                <a:solidFill>
                  <a:srgbClr val="000000"/>
                </a:solidFill>
                <a:latin typeface="Times New Roman" panose="02020603050405020304" pitchFamily="18" charset="0"/>
                <a:cs typeface="Times New Roman" panose="02020603050405020304" pitchFamily="18" charset="0"/>
              </a:rPr>
              <a:t>.</a:t>
            </a:r>
            <a:endParaRPr lang="tr-TR" dirty="0">
              <a:latin typeface="Times New Roman" panose="02020603050405020304" pitchFamily="18" charset="0"/>
              <a:cs typeface="Times New Roman" panose="02020603050405020304" pitchFamily="18" charset="0"/>
            </a:endParaRPr>
          </a:p>
        </p:txBody>
      </p:sp>
      <p:sp>
        <p:nvSpPr>
          <p:cNvPr id="16" name="Rectangle 15"/>
          <p:cNvSpPr/>
          <p:nvPr/>
        </p:nvSpPr>
        <p:spPr>
          <a:xfrm>
            <a:off x="623392" y="4585438"/>
            <a:ext cx="6096000" cy="2031325"/>
          </a:xfrm>
          <a:prstGeom prst="rect">
            <a:avLst/>
          </a:prstGeom>
        </p:spPr>
        <p:txBody>
          <a:bodyPr>
            <a:spAutoFit/>
          </a:bodyPr>
          <a:lstStyle/>
          <a:p>
            <a:pPr algn="l"/>
            <a:r>
              <a:rPr lang="en-US" dirty="0">
                <a:solidFill>
                  <a:srgbClr val="000000"/>
                </a:solidFill>
                <a:latin typeface="Times New Roman" panose="02020603050405020304" pitchFamily="18" charset="0"/>
                <a:cs typeface="Times New Roman" panose="02020603050405020304" pitchFamily="18" charset="0"/>
              </a:rPr>
              <a:t>To solder the components to the board, a stream of hot air or radiant heat is applied to the whole board. </a:t>
            </a:r>
            <a:endParaRPr lang="tr-TR" dirty="0" smtClean="0">
              <a:solidFill>
                <a:srgbClr val="000000"/>
              </a:solidFill>
              <a:latin typeface="Times New Roman" panose="02020603050405020304" pitchFamily="18" charset="0"/>
              <a:cs typeface="Times New Roman" panose="02020603050405020304" pitchFamily="18" charset="0"/>
            </a:endParaRPr>
          </a:p>
          <a:p>
            <a:pPr algn="l"/>
            <a:endParaRPr lang="tr-TR" dirty="0">
              <a:solidFill>
                <a:srgbClr val="000000"/>
              </a:solidFill>
              <a:latin typeface="Times New Roman" panose="02020603050405020304" pitchFamily="18" charset="0"/>
              <a:cs typeface="Times New Roman" panose="02020603050405020304" pitchFamily="18" charset="0"/>
            </a:endParaRPr>
          </a:p>
          <a:p>
            <a:pPr algn="l"/>
            <a:r>
              <a:rPr lang="en-US" dirty="0" smtClean="0">
                <a:solidFill>
                  <a:srgbClr val="000000"/>
                </a:solidFill>
                <a:latin typeface="Times New Roman" panose="02020603050405020304" pitchFamily="18" charset="0"/>
                <a:cs typeface="Times New Roman" panose="02020603050405020304" pitchFamily="18" charset="0"/>
              </a:rPr>
              <a:t>This </a:t>
            </a:r>
            <a:r>
              <a:rPr lang="en-US" dirty="0">
                <a:solidFill>
                  <a:srgbClr val="000000"/>
                </a:solidFill>
                <a:latin typeface="Times New Roman" panose="02020603050405020304" pitchFamily="18" charset="0"/>
                <a:cs typeface="Times New Roman" panose="02020603050405020304" pitchFamily="18" charset="0"/>
              </a:rPr>
              <a:t>evenly heats up the board, the components, and the solder paste, melting the solder in the paste and connecting the components to the board.</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tr-TR" dirty="0">
              <a:latin typeface="Times New Roman" panose="02020603050405020304" pitchFamily="18" charset="0"/>
              <a:cs typeface="Times New Roman" panose="02020603050405020304" pitchFamily="18" charset="0"/>
            </a:endParaRPr>
          </a:p>
        </p:txBody>
      </p:sp>
      <p:sp>
        <p:nvSpPr>
          <p:cNvPr id="20" name="Rectangle 19"/>
          <p:cNvSpPr/>
          <p:nvPr/>
        </p:nvSpPr>
        <p:spPr>
          <a:xfrm>
            <a:off x="5879976" y="1328152"/>
            <a:ext cx="5725120" cy="923330"/>
          </a:xfrm>
          <a:prstGeom prst="rect">
            <a:avLst/>
          </a:prstGeom>
        </p:spPr>
        <p:txBody>
          <a:bodyPr wrap="square">
            <a:spAutoFit/>
          </a:bodyPr>
          <a:lstStyle/>
          <a:p>
            <a:pPr algn="l"/>
            <a:r>
              <a:rPr lang="en-US" dirty="0">
                <a:solidFill>
                  <a:srgbClr val="2A2A2A"/>
                </a:solidFill>
                <a:latin typeface="Times New Roman" panose="02020603050405020304" pitchFamily="18" charset="0"/>
                <a:cs typeface="Times New Roman" panose="02020603050405020304" pitchFamily="18" charset="0"/>
              </a:rPr>
              <a:t>The aim of the process is to </a:t>
            </a:r>
            <a:r>
              <a:rPr lang="en-US" dirty="0" smtClean="0">
                <a:solidFill>
                  <a:srgbClr val="2A2A2A"/>
                </a:solidFill>
                <a:latin typeface="Times New Roman" panose="02020603050405020304" pitchFamily="18" charset="0"/>
                <a:cs typeface="Times New Roman" panose="02020603050405020304" pitchFamily="18" charset="0"/>
              </a:rPr>
              <a:t>form solder </a:t>
            </a:r>
            <a:r>
              <a:rPr lang="en-US" dirty="0">
                <a:solidFill>
                  <a:srgbClr val="2A2A2A"/>
                </a:solidFill>
                <a:latin typeface="Times New Roman" panose="02020603050405020304" pitchFamily="18" charset="0"/>
                <a:cs typeface="Times New Roman" panose="02020603050405020304" pitchFamily="18" charset="0"/>
              </a:rPr>
              <a:t>joints by first pre-heating the </a:t>
            </a:r>
            <a:r>
              <a:rPr lang="en-US" dirty="0" smtClean="0">
                <a:solidFill>
                  <a:srgbClr val="2A2A2A"/>
                </a:solidFill>
                <a:latin typeface="Times New Roman" panose="02020603050405020304" pitchFamily="18" charset="0"/>
                <a:cs typeface="Times New Roman" panose="02020603050405020304" pitchFamily="18" charset="0"/>
              </a:rPr>
              <a:t>components</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PCB</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solder </a:t>
            </a:r>
            <a:r>
              <a:rPr lang="en-US" dirty="0">
                <a:solidFill>
                  <a:srgbClr val="2A2A2A"/>
                </a:solidFill>
                <a:latin typeface="Times New Roman" panose="02020603050405020304" pitchFamily="18" charset="0"/>
                <a:cs typeface="Times New Roman" panose="02020603050405020304" pitchFamily="18" charset="0"/>
              </a:rPr>
              <a:t>paste and then melting the solder without causing damage by overheating.</a:t>
            </a:r>
            <a:endParaRPr lang="tr-TR" dirty="0">
              <a:latin typeface="Times New Roman" panose="02020603050405020304" pitchFamily="18" charset="0"/>
              <a:cs typeface="Times New Roman" panose="02020603050405020304" pitchFamily="18" charset="0"/>
            </a:endParaRPr>
          </a:p>
        </p:txBody>
      </p:sp>
      <p:sp>
        <p:nvSpPr>
          <p:cNvPr id="21" name="Curved Right Arrow 20"/>
          <p:cNvSpPr/>
          <p:nvPr/>
        </p:nvSpPr>
        <p:spPr>
          <a:xfrm rot="3386744">
            <a:off x="4835746" y="3174843"/>
            <a:ext cx="553152" cy="1475430"/>
          </a:xfrm>
          <a:prstGeom prst="curvedRightArrow">
            <a:avLst/>
          </a:prstGeom>
          <a:solidFill>
            <a:srgbClr val="28A76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Tree>
    <p:extLst>
      <p:ext uri="{BB962C8B-B14F-4D97-AF65-F5344CB8AC3E}">
        <p14:creationId xmlns:p14="http://schemas.microsoft.com/office/powerpoint/2010/main" val="101479322"/>
      </p:ext>
    </p:extLst>
  </p:cSld>
  <p:clrMapOvr>
    <a:masterClrMapping/>
  </p:clrMapOvr>
  <p:transition>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Bil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000" y="4030979"/>
            <a:ext cx="5343359" cy="2102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 xmlns:a16="http://schemas.microsoft.com/office/drawing/2014/main" id="{972DFDF0-D360-46EA-AF93-A2AD53C896DD}"/>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tr-TR" sz="2400" dirty="0" smtClean="0">
                <a:solidFill>
                  <a:schemeClr val="bg1"/>
                </a:solidFill>
                <a:latin typeface="Times New Roman" pitchFamily="18" charset="0"/>
                <a:cs typeface="Times New Roman" pitchFamily="18" charset="0"/>
              </a:rPr>
              <a:t>PCB </a:t>
            </a:r>
            <a:r>
              <a:rPr lang="tr-TR" sz="2400" dirty="0" err="1" smtClean="0">
                <a:solidFill>
                  <a:schemeClr val="bg1"/>
                </a:solidFill>
                <a:latin typeface="Times New Roman" pitchFamily="18" charset="0"/>
                <a:cs typeface="Times New Roman" pitchFamily="18" charset="0"/>
              </a:rPr>
              <a:t>Cleaning</a:t>
            </a:r>
            <a:endParaRPr lang="en-US" sz="2400" dirty="0">
              <a:solidFill>
                <a:schemeClr val="bg1"/>
              </a:solidFill>
              <a:latin typeface="Times New Roman" pitchFamily="18" charset="0"/>
              <a:cs typeface="Times New Roman" pitchFamily="18" charset="0"/>
            </a:endParaRPr>
          </a:p>
        </p:txBody>
      </p:sp>
      <p:sp>
        <p:nvSpPr>
          <p:cNvPr id="9" name="Slayt Numarası Yer Tutucusu 3">
            <a:extLst>
              <a:ext uri="{FF2B5EF4-FFF2-40B4-BE49-F238E27FC236}">
                <a16:creationId xmlns="" xmlns:a16="http://schemas.microsoft.com/office/drawing/2014/main" id="{38312372-69B2-4A74-A968-335EF4EFBAFB}"/>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4</a:t>
            </a:fld>
            <a:endParaRPr lang="tr-TR"/>
          </a:p>
        </p:txBody>
      </p:sp>
      <p:pic>
        <p:nvPicPr>
          <p:cNvPr id="2050" name="Picture 2" descr="PBT Works all cleaning mach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8256" y="5082476"/>
            <a:ext cx="4536504" cy="18104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367634" y="1408405"/>
            <a:ext cx="3276795" cy="646331"/>
          </a:xfrm>
          <a:prstGeom prst="rect">
            <a:avLst/>
          </a:prstGeom>
        </p:spPr>
        <p:txBody>
          <a:bodyPr wrap="square">
            <a:spAutoFit/>
          </a:bodyPr>
          <a:lstStyle/>
          <a:p>
            <a:r>
              <a:rPr lang="tr-TR" dirty="0" err="1" smtClean="0">
                <a:solidFill>
                  <a:srgbClr val="2A2A2A"/>
                </a:solidFill>
                <a:latin typeface="Times New Roman" panose="02020603050405020304" pitchFamily="18" charset="0"/>
                <a:cs typeface="Times New Roman" panose="02020603050405020304" pitchFamily="18" charset="0"/>
              </a:rPr>
              <a:t>Removing</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resin </a:t>
            </a:r>
            <a:r>
              <a:rPr lang="en-US" dirty="0">
                <a:solidFill>
                  <a:srgbClr val="2A2A2A"/>
                </a:solidFill>
                <a:latin typeface="Times New Roman" panose="02020603050405020304" pitchFamily="18" charset="0"/>
                <a:cs typeface="Times New Roman" panose="02020603050405020304" pitchFamily="18" charset="0"/>
              </a:rPr>
              <a:t>and flux residues from filled boards and </a:t>
            </a:r>
            <a:r>
              <a:rPr lang="en-US" dirty="0" smtClean="0">
                <a:solidFill>
                  <a:srgbClr val="2A2A2A"/>
                </a:solidFill>
                <a:latin typeface="Times New Roman" panose="02020603050405020304" pitchFamily="18" charset="0"/>
                <a:cs typeface="Times New Roman" panose="02020603050405020304" pitchFamily="18" charset="0"/>
              </a:rPr>
              <a:t>hybrids</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7" name="Rectangle 6"/>
          <p:cNvSpPr/>
          <p:nvPr/>
        </p:nvSpPr>
        <p:spPr>
          <a:xfrm>
            <a:off x="191344" y="900810"/>
            <a:ext cx="2952328" cy="369332"/>
          </a:xfrm>
          <a:prstGeom prst="rect">
            <a:avLst/>
          </a:prstGeom>
        </p:spPr>
        <p:txBody>
          <a:bodyPr wrap="square">
            <a:spAutoFit/>
          </a:bodyPr>
          <a:lstStyle/>
          <a:p>
            <a:r>
              <a:rPr lang="tr-TR" dirty="0">
                <a:solidFill>
                  <a:srgbClr val="2A2A2A"/>
                </a:solidFill>
                <a:latin typeface="Times New Roman" panose="02020603050405020304" pitchFamily="18" charset="0"/>
                <a:cs typeface="Times New Roman" panose="02020603050405020304" pitchFamily="18" charset="0"/>
              </a:rPr>
              <a:t>Purpose of </a:t>
            </a:r>
            <a:r>
              <a:rPr lang="tr-TR" dirty="0" err="1">
                <a:solidFill>
                  <a:srgbClr val="2A2A2A"/>
                </a:solidFill>
                <a:latin typeface="Times New Roman" panose="02020603050405020304" pitchFamily="18" charset="0"/>
                <a:cs typeface="Times New Roman" panose="02020603050405020304" pitchFamily="18" charset="0"/>
              </a:rPr>
              <a:t>the</a:t>
            </a:r>
            <a:r>
              <a:rPr lang="tr-TR" dirty="0">
                <a:solidFill>
                  <a:srgbClr val="2A2A2A"/>
                </a:solidFill>
                <a:latin typeface="Times New Roman" panose="02020603050405020304" pitchFamily="18" charset="0"/>
                <a:cs typeface="Times New Roman" panose="02020603050405020304" pitchFamily="18" charset="0"/>
              </a:rPr>
              <a:t> PCB </a:t>
            </a:r>
            <a:r>
              <a:rPr lang="tr-TR" dirty="0" err="1">
                <a:solidFill>
                  <a:srgbClr val="2A2A2A"/>
                </a:solidFill>
                <a:latin typeface="Times New Roman" panose="02020603050405020304" pitchFamily="18" charset="0"/>
                <a:cs typeface="Times New Roman" panose="02020603050405020304" pitchFamily="18" charset="0"/>
              </a:rPr>
              <a:t>Cleaning</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8" name="Rectangle 7"/>
          <p:cNvSpPr/>
          <p:nvPr/>
        </p:nvSpPr>
        <p:spPr>
          <a:xfrm>
            <a:off x="885743" y="2604693"/>
            <a:ext cx="5022863" cy="923330"/>
          </a:xfrm>
          <a:prstGeom prst="rect">
            <a:avLst/>
          </a:prstGeom>
        </p:spPr>
        <p:txBody>
          <a:bodyPr wrap="square">
            <a:spAutoFit/>
          </a:bodyPr>
          <a:lstStyle/>
          <a:p>
            <a:pPr algn="just"/>
            <a:r>
              <a:rPr lang="en-US" dirty="0">
                <a:solidFill>
                  <a:srgbClr val="2A2A2A"/>
                </a:solidFill>
                <a:latin typeface="Times New Roman" panose="02020603050405020304" pitchFamily="18" charset="0"/>
                <a:cs typeface="Times New Roman" panose="02020603050405020304" pitchFamily="18" charset="0"/>
              </a:rPr>
              <a:t>Over time, water, dust and dirt can enter your </a:t>
            </a:r>
            <a:r>
              <a:rPr lang="tr-TR" dirty="0" err="1" smtClean="0">
                <a:solidFill>
                  <a:srgbClr val="2A2A2A"/>
                </a:solidFill>
                <a:latin typeface="Times New Roman" panose="02020603050405020304" pitchFamily="18" charset="0"/>
                <a:cs typeface="Times New Roman" panose="02020603050405020304" pitchFamily="18" charset="0"/>
              </a:rPr>
              <a:t>to</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smtClean="0">
                <a:solidFill>
                  <a:srgbClr val="2A2A2A"/>
                </a:solidFill>
                <a:latin typeface="Times New Roman" panose="02020603050405020304" pitchFamily="18" charset="0"/>
                <a:cs typeface="Times New Roman" panose="02020603050405020304" pitchFamily="18" charset="0"/>
              </a:rPr>
              <a:t>the</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devices </a:t>
            </a:r>
            <a:r>
              <a:rPr lang="en-US" dirty="0">
                <a:solidFill>
                  <a:srgbClr val="2A2A2A"/>
                </a:solidFill>
                <a:latin typeface="Times New Roman" panose="02020603050405020304" pitchFamily="18" charset="0"/>
                <a:cs typeface="Times New Roman" panose="02020603050405020304" pitchFamily="18" charset="0"/>
              </a:rPr>
              <a:t>and accumulate to a point where </a:t>
            </a:r>
            <a:r>
              <a:rPr lang="en-US" dirty="0" smtClean="0">
                <a:solidFill>
                  <a:srgbClr val="2A2A2A"/>
                </a:solidFill>
                <a:latin typeface="Times New Roman" panose="02020603050405020304" pitchFamily="18" charset="0"/>
                <a:cs typeface="Times New Roman" panose="02020603050405020304" pitchFamily="18" charset="0"/>
              </a:rPr>
              <a:t>need</a:t>
            </a:r>
            <a:r>
              <a:rPr lang="tr-TR" dirty="0" err="1" smtClean="0">
                <a:solidFill>
                  <a:srgbClr val="2A2A2A"/>
                </a:solidFill>
                <a:latin typeface="Times New Roman" panose="02020603050405020304" pitchFamily="18" charset="0"/>
                <a:cs typeface="Times New Roman" panose="02020603050405020304" pitchFamily="18" charset="0"/>
              </a:rPr>
              <a:t>ed</a:t>
            </a:r>
            <a:r>
              <a:rPr lang="en-US" dirty="0" smtClean="0">
                <a:solidFill>
                  <a:srgbClr val="2A2A2A"/>
                </a:solidFill>
                <a:latin typeface="Times New Roman" panose="02020603050405020304" pitchFamily="18" charset="0"/>
                <a:cs typeface="Times New Roman" panose="02020603050405020304" pitchFamily="18" charset="0"/>
              </a:rPr>
              <a:t> </a:t>
            </a:r>
            <a:r>
              <a:rPr lang="en-US" dirty="0">
                <a:solidFill>
                  <a:srgbClr val="2A2A2A"/>
                </a:solidFill>
                <a:latin typeface="Times New Roman" panose="02020603050405020304" pitchFamily="18" charset="0"/>
                <a:cs typeface="Times New Roman" panose="02020603050405020304" pitchFamily="18" charset="0"/>
              </a:rPr>
              <a:t>to act to prevent permanent damage to the equipment. </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10" name="Rectangle 9"/>
          <p:cNvSpPr/>
          <p:nvPr/>
        </p:nvSpPr>
        <p:spPr>
          <a:xfrm>
            <a:off x="7673437" y="5589240"/>
            <a:ext cx="3545268" cy="646331"/>
          </a:xfrm>
          <a:prstGeom prst="rect">
            <a:avLst/>
          </a:prstGeom>
        </p:spPr>
        <p:txBody>
          <a:bodyPr wrap="square">
            <a:spAutoFit/>
          </a:bodyPr>
          <a:lstStyle/>
          <a:p>
            <a:pPr algn="just"/>
            <a:r>
              <a:rPr lang="en-US" dirty="0">
                <a:solidFill>
                  <a:srgbClr val="2A2A2A"/>
                </a:solidFill>
                <a:latin typeface="Times New Roman" panose="02020603050405020304" pitchFamily="18" charset="0"/>
                <a:cs typeface="Times New Roman" panose="02020603050405020304" pitchFamily="18" charset="0"/>
              </a:rPr>
              <a:t>Unwanted material formation causes overheating and component failure. </a:t>
            </a:r>
          </a:p>
        </p:txBody>
      </p:sp>
      <p:sp>
        <p:nvSpPr>
          <p:cNvPr id="11" name="Bent-Up Arrow 10"/>
          <p:cNvSpPr/>
          <p:nvPr/>
        </p:nvSpPr>
        <p:spPr>
          <a:xfrm rot="5400000">
            <a:off x="2203123" y="1108880"/>
            <a:ext cx="604496" cy="1011778"/>
          </a:xfrm>
          <a:prstGeom prst="bentUpArrow">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3" name="Picture 12"/>
          <p:cNvPicPr>
            <a:picLocks noChangeAspect="1"/>
          </p:cNvPicPr>
          <p:nvPr/>
        </p:nvPicPr>
        <p:blipFill>
          <a:blip r:embed="rId4"/>
          <a:stretch>
            <a:fillRect/>
          </a:stretch>
        </p:blipFill>
        <p:spPr>
          <a:xfrm>
            <a:off x="7237019" y="1994205"/>
            <a:ext cx="4395887" cy="3434730"/>
          </a:xfrm>
          <a:prstGeom prst="rect">
            <a:avLst/>
          </a:prstGeom>
        </p:spPr>
      </p:pic>
      <p:sp>
        <p:nvSpPr>
          <p:cNvPr id="21" name="Rectangle 20"/>
          <p:cNvSpPr/>
          <p:nvPr/>
        </p:nvSpPr>
        <p:spPr>
          <a:xfrm>
            <a:off x="6816080" y="1537817"/>
            <a:ext cx="2952328" cy="276999"/>
          </a:xfrm>
          <a:prstGeom prst="rect">
            <a:avLst/>
          </a:prstGeom>
        </p:spPr>
        <p:txBody>
          <a:bodyPr wrap="square">
            <a:spAutoFit/>
          </a:bodyPr>
          <a:lstStyle/>
          <a:p>
            <a:r>
              <a:rPr lang="en-US" sz="1200" b="1" dirty="0">
                <a:solidFill>
                  <a:schemeClr val="accent5"/>
                </a:solidFill>
                <a:latin typeface="Times New Roman" panose="02020603050405020304" pitchFamily="18" charset="0"/>
                <a:cs typeface="Times New Roman" panose="02020603050405020304" pitchFamily="18" charset="0"/>
              </a:rPr>
              <a:t>Before circuit board is cleaned</a:t>
            </a:r>
          </a:p>
        </p:txBody>
      </p:sp>
      <p:sp>
        <p:nvSpPr>
          <p:cNvPr id="22" name="Rectangle 21"/>
          <p:cNvSpPr/>
          <p:nvPr/>
        </p:nvSpPr>
        <p:spPr>
          <a:xfrm>
            <a:off x="9120336" y="1528581"/>
            <a:ext cx="2952328" cy="276999"/>
          </a:xfrm>
          <a:prstGeom prst="rect">
            <a:avLst/>
          </a:prstGeom>
        </p:spPr>
        <p:txBody>
          <a:bodyPr wrap="square">
            <a:spAutoFit/>
          </a:bodyPr>
          <a:lstStyle/>
          <a:p>
            <a:r>
              <a:rPr lang="tr-TR" sz="1200" b="1" dirty="0" err="1" smtClean="0">
                <a:solidFill>
                  <a:schemeClr val="accent5"/>
                </a:solidFill>
                <a:latin typeface="Times New Roman" panose="02020603050405020304" pitchFamily="18" charset="0"/>
                <a:cs typeface="Times New Roman" panose="02020603050405020304" pitchFamily="18" charset="0"/>
              </a:rPr>
              <a:t>After</a:t>
            </a:r>
            <a:r>
              <a:rPr lang="tr-TR" sz="1200" b="1" dirty="0" smtClean="0">
                <a:solidFill>
                  <a:schemeClr val="accent5"/>
                </a:solidFill>
                <a:latin typeface="Times New Roman" panose="02020603050405020304" pitchFamily="18" charset="0"/>
                <a:cs typeface="Times New Roman" panose="02020603050405020304" pitchFamily="18" charset="0"/>
              </a:rPr>
              <a:t> </a:t>
            </a:r>
            <a:r>
              <a:rPr lang="en-US" sz="1200" b="1" dirty="0" smtClean="0">
                <a:solidFill>
                  <a:schemeClr val="accent5"/>
                </a:solidFill>
                <a:latin typeface="Times New Roman" panose="02020603050405020304" pitchFamily="18" charset="0"/>
                <a:cs typeface="Times New Roman" panose="02020603050405020304" pitchFamily="18" charset="0"/>
              </a:rPr>
              <a:t>circuit </a:t>
            </a:r>
            <a:r>
              <a:rPr lang="en-US" sz="1200" b="1" dirty="0">
                <a:solidFill>
                  <a:schemeClr val="accent5"/>
                </a:solidFill>
                <a:latin typeface="Times New Roman" panose="02020603050405020304" pitchFamily="18" charset="0"/>
                <a:cs typeface="Times New Roman" panose="02020603050405020304" pitchFamily="18" charset="0"/>
              </a:rPr>
              <a:t>board is cleaned</a:t>
            </a:r>
          </a:p>
        </p:txBody>
      </p:sp>
    </p:spTree>
    <p:extLst>
      <p:ext uri="{BB962C8B-B14F-4D97-AF65-F5344CB8AC3E}">
        <p14:creationId xmlns:p14="http://schemas.microsoft.com/office/powerpoint/2010/main" val="2217316568"/>
      </p:ext>
    </p:extLst>
  </p:cSld>
  <p:clrMapOvr>
    <a:masterClrMapping/>
  </p:clrMapOvr>
  <p:transition>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0"/>
            <a:ext cx="12192000" cy="743644"/>
          </a:xfrm>
          <a:prstGeom prst="rect">
            <a:avLst/>
          </a:prstGeom>
          <a:solidFill>
            <a:schemeClr val="accent5">
              <a:lumMod val="75000"/>
            </a:schemeClr>
          </a:solidFill>
        </p:spPr>
        <p:txBody>
          <a:bodyPr anchor="ctr"/>
          <a:lstStyle/>
          <a:p>
            <a:pPr algn="l">
              <a:lnSpc>
                <a:spcPct val="150000"/>
              </a:lnSpc>
              <a:defRPr/>
            </a:pPr>
            <a:r>
              <a:rPr lang="en-US" sz="2800" dirty="0" smtClean="0">
                <a:solidFill>
                  <a:schemeClr val="bg1"/>
                </a:solidFill>
                <a:latin typeface="Times New Roman" pitchFamily="18" charset="0"/>
                <a:cs typeface="Times New Roman" pitchFamily="18" charset="0"/>
              </a:rPr>
              <a:t>2D/3D </a:t>
            </a:r>
            <a:r>
              <a:rPr lang="tr-TR" sz="2800" dirty="0" err="1" smtClean="0">
                <a:solidFill>
                  <a:schemeClr val="bg1"/>
                </a:solidFill>
                <a:latin typeface="Times New Roman" pitchFamily="18" charset="0"/>
                <a:cs typeface="Times New Roman" pitchFamily="18" charset="0"/>
              </a:rPr>
              <a:t>Automatic</a:t>
            </a:r>
            <a:r>
              <a:rPr lang="tr-TR" sz="2800" dirty="0" smtClean="0">
                <a:solidFill>
                  <a:schemeClr val="bg1"/>
                </a:solidFill>
                <a:latin typeface="Times New Roman" pitchFamily="18" charset="0"/>
                <a:cs typeface="Times New Roman" pitchFamily="18" charset="0"/>
              </a:rPr>
              <a:t> </a:t>
            </a:r>
            <a:r>
              <a:rPr lang="en-US" sz="2800" dirty="0" smtClean="0">
                <a:solidFill>
                  <a:schemeClr val="bg1"/>
                </a:solidFill>
                <a:latin typeface="Times New Roman" pitchFamily="18" charset="0"/>
                <a:cs typeface="Times New Roman" pitchFamily="18" charset="0"/>
              </a:rPr>
              <a:t>Optic </a:t>
            </a:r>
            <a:r>
              <a:rPr lang="tr-TR" sz="2800" dirty="0">
                <a:solidFill>
                  <a:schemeClr val="bg1"/>
                </a:solidFill>
                <a:latin typeface="Times New Roman" pitchFamily="18" charset="0"/>
                <a:cs typeface="Times New Roman" pitchFamily="18" charset="0"/>
              </a:rPr>
              <a:t>I</a:t>
            </a:r>
            <a:r>
              <a:rPr lang="en-US" sz="2800" dirty="0" smtClean="0">
                <a:solidFill>
                  <a:schemeClr val="bg1"/>
                </a:solidFill>
                <a:latin typeface="Times New Roman" pitchFamily="18" charset="0"/>
                <a:cs typeface="Times New Roman" pitchFamily="18" charset="0"/>
              </a:rPr>
              <a:t>nspection</a:t>
            </a:r>
            <a:r>
              <a:rPr lang="tr-TR" sz="2800" dirty="0" smtClean="0">
                <a:solidFill>
                  <a:schemeClr val="bg1"/>
                </a:solidFill>
                <a:latin typeface="Times New Roman" pitchFamily="18" charset="0"/>
                <a:cs typeface="Times New Roman" pitchFamily="18" charset="0"/>
              </a:rPr>
              <a:t> (AOI)</a:t>
            </a:r>
            <a:endParaRPr lang="tr-TR" sz="2800" dirty="0">
              <a:solidFill>
                <a:schemeClr val="bg1"/>
              </a:solidFill>
              <a:latin typeface="Times New Roman" pitchFamily="18" charset="0"/>
              <a:cs typeface="Times New Roman" pitchFamily="18" charset="0"/>
            </a:endParaRPr>
          </a:p>
        </p:txBody>
      </p:sp>
      <p:sp>
        <p:nvSpPr>
          <p:cNvPr id="44" name="Slayt Numarası Yer Tutucusu 3">
            <a:extLst>
              <a:ext uri="{FF2B5EF4-FFF2-40B4-BE49-F238E27FC236}">
                <a16:creationId xmlns="" xmlns:a16="http://schemas.microsoft.com/office/drawing/2014/main" id="{AA7B78F9-18BB-41BB-9E6E-633DE9092663}"/>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5</a:t>
            </a:fld>
            <a:endParaRPr lang="tr-TR"/>
          </a:p>
        </p:txBody>
      </p:sp>
      <p:sp>
        <p:nvSpPr>
          <p:cNvPr id="2" name="Rectangle 1"/>
          <p:cNvSpPr/>
          <p:nvPr/>
        </p:nvSpPr>
        <p:spPr>
          <a:xfrm>
            <a:off x="6876834" y="3975533"/>
            <a:ext cx="4200128" cy="2308324"/>
          </a:xfrm>
          <a:prstGeom prst="rect">
            <a:avLst/>
          </a:prstGeom>
        </p:spPr>
        <p:txBody>
          <a:bodyPr wrap="square">
            <a:spAutoFit/>
          </a:bodyPr>
          <a:lstStyle/>
          <a:p>
            <a:pPr algn="just"/>
            <a:r>
              <a:rPr lang="tr-TR" dirty="0" err="1" smtClean="0">
                <a:solidFill>
                  <a:srgbClr val="2A2A2A"/>
                </a:solidFill>
                <a:latin typeface="Times New Roman" panose="02020603050405020304" pitchFamily="18" charset="0"/>
                <a:cs typeface="Times New Roman" panose="02020603050405020304" pitchFamily="18" charset="0"/>
              </a:rPr>
              <a:t>Limitations</a:t>
            </a:r>
            <a:r>
              <a:rPr lang="tr-TR" dirty="0" smtClean="0">
                <a:solidFill>
                  <a:srgbClr val="2A2A2A"/>
                </a:solidFill>
                <a:latin typeface="Times New Roman" panose="02020603050405020304" pitchFamily="18" charset="0"/>
                <a:cs typeface="Times New Roman" panose="02020603050405020304" pitchFamily="18" charset="0"/>
              </a:rPr>
              <a:t> </a:t>
            </a:r>
            <a:r>
              <a:rPr lang="tr-TR" dirty="0">
                <a:solidFill>
                  <a:srgbClr val="2A2A2A"/>
                </a:solidFill>
                <a:latin typeface="Times New Roman" panose="02020603050405020304" pitchFamily="18" charset="0"/>
                <a:cs typeface="Times New Roman" panose="02020603050405020304" pitchFamily="18" charset="0"/>
              </a:rPr>
              <a:t>of 3D </a:t>
            </a:r>
            <a:r>
              <a:rPr lang="tr-TR" dirty="0" err="1">
                <a:solidFill>
                  <a:srgbClr val="2A2A2A"/>
                </a:solidFill>
                <a:latin typeface="Times New Roman" panose="02020603050405020304" pitchFamily="18" charset="0"/>
                <a:cs typeface="Times New Roman" panose="02020603050405020304" pitchFamily="18" charset="0"/>
              </a:rPr>
              <a:t>Systems</a:t>
            </a:r>
            <a:r>
              <a:rPr lang="tr-TR" dirty="0">
                <a:solidFill>
                  <a:srgbClr val="2A2A2A"/>
                </a:solidFill>
                <a:latin typeface="Times New Roman" panose="02020603050405020304" pitchFamily="18" charset="0"/>
                <a:cs typeface="Times New Roman" panose="02020603050405020304" pitchFamily="18" charset="0"/>
              </a:rPr>
              <a:t>: </a:t>
            </a:r>
            <a:endParaRPr lang="tr-TR" dirty="0" smtClean="0">
              <a:solidFill>
                <a:srgbClr val="2A2A2A"/>
              </a:solidFill>
              <a:latin typeface="Times New Roman" panose="02020603050405020304" pitchFamily="18" charset="0"/>
              <a:cs typeface="Times New Roman" panose="02020603050405020304" pitchFamily="18" charset="0"/>
            </a:endParaRPr>
          </a:p>
          <a:p>
            <a:pPr algn="just"/>
            <a:endParaRPr lang="tr-TR" dirty="0">
              <a:solidFill>
                <a:srgbClr val="2A2A2A"/>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err="1" smtClean="0">
                <a:solidFill>
                  <a:srgbClr val="2A2A2A"/>
                </a:solidFill>
                <a:latin typeface="Times New Roman" panose="02020603050405020304" pitchFamily="18" charset="0"/>
                <a:cs typeface="Times New Roman" panose="02020603050405020304" pitchFamily="18" charset="0"/>
              </a:rPr>
              <a:t>Cannot</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a:solidFill>
                  <a:srgbClr val="2A2A2A"/>
                </a:solidFill>
                <a:latin typeface="Times New Roman" panose="02020603050405020304" pitchFamily="18" charset="0"/>
                <a:cs typeface="Times New Roman" panose="02020603050405020304" pitchFamily="18" charset="0"/>
              </a:rPr>
              <a:t>control</a:t>
            </a:r>
            <a:r>
              <a:rPr lang="tr-TR" dirty="0">
                <a:solidFill>
                  <a:srgbClr val="2A2A2A"/>
                </a:solidFill>
                <a:latin typeface="Times New Roman" panose="02020603050405020304" pitchFamily="18" charset="0"/>
                <a:cs typeface="Times New Roman" panose="02020603050405020304" pitchFamily="18" charset="0"/>
              </a:rPr>
              <a:t> 2D </a:t>
            </a:r>
            <a:r>
              <a:rPr lang="tr-TR" dirty="0" err="1">
                <a:solidFill>
                  <a:srgbClr val="2A2A2A"/>
                </a:solidFill>
                <a:latin typeface="Times New Roman" panose="02020603050405020304" pitchFamily="18" charset="0"/>
                <a:cs typeface="Times New Roman" panose="02020603050405020304" pitchFamily="18" charset="0"/>
              </a:rPr>
              <a:t>elements</a:t>
            </a:r>
            <a:r>
              <a:rPr lang="tr-TR" dirty="0">
                <a:solidFill>
                  <a:srgbClr val="2A2A2A"/>
                </a:solidFill>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tr-TR" dirty="0" err="1" smtClean="0">
                <a:solidFill>
                  <a:srgbClr val="2A2A2A"/>
                </a:solidFill>
                <a:latin typeface="Times New Roman" panose="02020603050405020304" pitchFamily="18" charset="0"/>
                <a:cs typeface="Times New Roman" panose="02020603050405020304" pitchFamily="18" charset="0"/>
              </a:rPr>
              <a:t>Significant</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a:solidFill>
                  <a:srgbClr val="2A2A2A"/>
                </a:solidFill>
                <a:latin typeface="Times New Roman" panose="02020603050405020304" pitchFamily="18" charset="0"/>
                <a:cs typeface="Times New Roman" panose="02020603050405020304" pitchFamily="18" charset="0"/>
              </a:rPr>
              <a:t>cost</a:t>
            </a:r>
            <a:r>
              <a:rPr lang="tr-TR" dirty="0">
                <a:solidFill>
                  <a:srgbClr val="2A2A2A"/>
                </a:solidFill>
                <a:latin typeface="Times New Roman" panose="02020603050405020304" pitchFamily="18" charset="0"/>
                <a:cs typeface="Times New Roman" panose="02020603050405020304" pitchFamily="18" charset="0"/>
              </a:rPr>
              <a:t> </a:t>
            </a:r>
            <a:r>
              <a:rPr lang="tr-TR" dirty="0" err="1">
                <a:solidFill>
                  <a:srgbClr val="2A2A2A"/>
                </a:solidFill>
                <a:latin typeface="Times New Roman" panose="02020603050405020304" pitchFamily="18" charset="0"/>
                <a:cs typeface="Times New Roman" panose="02020603050405020304" pitchFamily="18" charset="0"/>
              </a:rPr>
              <a:t>increase</a:t>
            </a:r>
            <a:r>
              <a:rPr lang="tr-TR" dirty="0">
                <a:solidFill>
                  <a:srgbClr val="2A2A2A"/>
                </a:solidFill>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tr-TR" dirty="0" err="1" smtClean="0">
                <a:solidFill>
                  <a:srgbClr val="2A2A2A"/>
                </a:solidFill>
                <a:latin typeface="Times New Roman" panose="02020603050405020304" pitchFamily="18" charset="0"/>
                <a:cs typeface="Times New Roman" panose="02020603050405020304" pitchFamily="18" charset="0"/>
              </a:rPr>
              <a:t>Significant</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a:solidFill>
                  <a:srgbClr val="2A2A2A"/>
                </a:solidFill>
                <a:latin typeface="Times New Roman" panose="02020603050405020304" pitchFamily="18" charset="0"/>
                <a:cs typeface="Times New Roman" panose="02020603050405020304" pitchFamily="18" charset="0"/>
              </a:rPr>
              <a:t>reduction</a:t>
            </a:r>
            <a:r>
              <a:rPr lang="tr-TR" dirty="0">
                <a:solidFill>
                  <a:srgbClr val="2A2A2A"/>
                </a:solidFill>
                <a:latin typeface="Times New Roman" panose="02020603050405020304" pitchFamily="18" charset="0"/>
                <a:cs typeface="Times New Roman" panose="02020603050405020304" pitchFamily="18" charset="0"/>
              </a:rPr>
              <a:t> in </a:t>
            </a:r>
            <a:r>
              <a:rPr lang="tr-TR" dirty="0" err="1">
                <a:solidFill>
                  <a:srgbClr val="2A2A2A"/>
                </a:solidFill>
                <a:latin typeface="Times New Roman" panose="02020603050405020304" pitchFamily="18" charset="0"/>
                <a:cs typeface="Times New Roman" panose="02020603050405020304" pitchFamily="18" charset="0"/>
              </a:rPr>
              <a:t>speed</a:t>
            </a:r>
            <a:r>
              <a:rPr lang="tr-TR" dirty="0">
                <a:solidFill>
                  <a:srgbClr val="2A2A2A"/>
                </a:solidFill>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tr-TR" dirty="0" err="1" smtClean="0">
                <a:solidFill>
                  <a:srgbClr val="2A2A2A"/>
                </a:solidFill>
                <a:latin typeface="Times New Roman" panose="02020603050405020304" pitchFamily="18" charset="0"/>
                <a:cs typeface="Times New Roman" panose="02020603050405020304" pitchFamily="18" charset="0"/>
              </a:rPr>
              <a:t>Height</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smtClean="0">
                <a:solidFill>
                  <a:srgbClr val="2A2A2A"/>
                </a:solidFill>
                <a:latin typeface="Times New Roman" panose="02020603050405020304" pitchFamily="18" charset="0"/>
                <a:cs typeface="Times New Roman" panose="02020603050405020304" pitchFamily="18" charset="0"/>
              </a:rPr>
              <a:t>limitation</a:t>
            </a:r>
            <a:endParaRPr lang="tr-TR" dirty="0" smtClean="0">
              <a:solidFill>
                <a:srgbClr val="2A2A2A"/>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err="1" smtClean="0">
                <a:solidFill>
                  <a:srgbClr val="2A2A2A"/>
                </a:solidFill>
                <a:latin typeface="Times New Roman" panose="02020603050405020304" pitchFamily="18" charset="0"/>
                <a:cs typeface="Times New Roman" panose="02020603050405020304" pitchFamily="18" charset="0"/>
              </a:rPr>
              <a:t>Shading</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a:solidFill>
                  <a:srgbClr val="2A2A2A"/>
                </a:solidFill>
                <a:latin typeface="Times New Roman" panose="02020603050405020304" pitchFamily="18" charset="0"/>
                <a:cs typeface="Times New Roman" panose="02020603050405020304" pitchFamily="18" charset="0"/>
              </a:rPr>
              <a:t>issues</a:t>
            </a:r>
            <a:r>
              <a:rPr lang="tr-TR" dirty="0">
                <a:solidFill>
                  <a:srgbClr val="2A2A2A"/>
                </a:solidFill>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tr-TR" dirty="0" smtClean="0">
                <a:solidFill>
                  <a:srgbClr val="2A2A2A"/>
                </a:solidFill>
                <a:latin typeface="Times New Roman" panose="02020603050405020304" pitchFamily="18" charset="0"/>
                <a:cs typeface="Times New Roman" panose="02020603050405020304" pitchFamily="18" charset="0"/>
              </a:rPr>
              <a:t>No </a:t>
            </a:r>
            <a:r>
              <a:rPr lang="tr-TR" dirty="0" err="1">
                <a:solidFill>
                  <a:srgbClr val="2A2A2A"/>
                </a:solidFill>
                <a:latin typeface="Times New Roman" panose="02020603050405020304" pitchFamily="18" charset="0"/>
                <a:cs typeface="Times New Roman" panose="02020603050405020304" pitchFamily="18" charset="0"/>
              </a:rPr>
              <a:t>color</a:t>
            </a:r>
            <a:r>
              <a:rPr lang="tr-TR" dirty="0">
                <a:solidFill>
                  <a:srgbClr val="2A2A2A"/>
                </a:solidFill>
                <a:latin typeface="Times New Roman" panose="02020603050405020304" pitchFamily="18" charset="0"/>
                <a:cs typeface="Times New Roman" panose="02020603050405020304" pitchFamily="18" charset="0"/>
              </a:rPr>
              <a:t> </a:t>
            </a:r>
            <a:r>
              <a:rPr lang="tr-TR" dirty="0" err="1">
                <a:solidFill>
                  <a:srgbClr val="2A2A2A"/>
                </a:solidFill>
                <a:latin typeface="Times New Roman" panose="02020603050405020304" pitchFamily="18" charset="0"/>
                <a:cs typeface="Times New Roman" panose="02020603050405020304" pitchFamily="18" charset="0"/>
              </a:rPr>
              <a:t>control</a:t>
            </a:r>
            <a:r>
              <a:rPr lang="tr-TR" dirty="0">
                <a:solidFill>
                  <a:srgbClr val="2A2A2A"/>
                </a:solidFill>
                <a:latin typeface="Times New Roman" panose="02020603050405020304" pitchFamily="18" charset="0"/>
                <a:cs typeface="Times New Roman" panose="02020603050405020304" pitchFamily="18" charset="0"/>
              </a:rPr>
              <a:t> </a:t>
            </a:r>
          </a:p>
        </p:txBody>
      </p:sp>
      <p:sp>
        <p:nvSpPr>
          <p:cNvPr id="3" name="Rectangle 2"/>
          <p:cNvSpPr/>
          <p:nvPr/>
        </p:nvSpPr>
        <p:spPr>
          <a:xfrm>
            <a:off x="551384" y="1397563"/>
            <a:ext cx="5087888" cy="1200329"/>
          </a:xfrm>
          <a:prstGeom prst="rect">
            <a:avLst/>
          </a:prstGeom>
        </p:spPr>
        <p:txBody>
          <a:bodyPr wrap="square">
            <a:spAutoFit/>
          </a:bodyPr>
          <a:lstStyle/>
          <a:p>
            <a:pPr algn="just"/>
            <a:r>
              <a:rPr lang="en-US" dirty="0" smtClean="0">
                <a:solidFill>
                  <a:srgbClr val="2A2A2A"/>
                </a:solidFill>
                <a:latin typeface="Times New Roman" panose="02020603050405020304" pitchFamily="18" charset="0"/>
                <a:cs typeface="Times New Roman" panose="02020603050405020304" pitchFamily="18" charset="0"/>
              </a:rPr>
              <a:t>AOI </a:t>
            </a:r>
            <a:r>
              <a:rPr lang="en-US" dirty="0">
                <a:solidFill>
                  <a:srgbClr val="2A2A2A"/>
                </a:solidFill>
                <a:latin typeface="Times New Roman" panose="02020603050405020304" pitchFamily="18" charset="0"/>
                <a:cs typeface="Times New Roman" panose="02020603050405020304" pitchFamily="18" charset="0"/>
              </a:rPr>
              <a:t>is an automatic visual inspection of a </a:t>
            </a:r>
            <a:r>
              <a:rPr lang="en-US" dirty="0" smtClean="0">
                <a:solidFill>
                  <a:srgbClr val="2A2A2A"/>
                </a:solidFill>
                <a:latin typeface="Times New Roman" panose="02020603050405020304" pitchFamily="18" charset="0"/>
                <a:cs typeface="Times New Roman" panose="02020603050405020304" pitchFamily="18" charset="0"/>
              </a:rPr>
              <a:t>PCB</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where </a:t>
            </a:r>
            <a:r>
              <a:rPr lang="en-US" dirty="0">
                <a:solidFill>
                  <a:srgbClr val="2A2A2A"/>
                </a:solidFill>
                <a:latin typeface="Times New Roman" panose="02020603050405020304" pitchFamily="18" charset="0"/>
                <a:cs typeface="Times New Roman" panose="02020603050405020304" pitchFamily="18" charset="0"/>
              </a:rPr>
              <a:t>a camera is used to scan the board in extremely fine detail to check for any defects or defects.</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4" name="Rectangle 3"/>
          <p:cNvSpPr/>
          <p:nvPr/>
        </p:nvSpPr>
        <p:spPr>
          <a:xfrm>
            <a:off x="551384" y="2683239"/>
            <a:ext cx="5071085" cy="1200329"/>
          </a:xfrm>
          <a:prstGeom prst="rect">
            <a:avLst/>
          </a:prstGeom>
        </p:spPr>
        <p:txBody>
          <a:bodyPr wrap="square">
            <a:spAutoFit/>
          </a:bodyPr>
          <a:lstStyle/>
          <a:p>
            <a:pPr algn="just"/>
            <a:r>
              <a:rPr lang="en-US" dirty="0">
                <a:solidFill>
                  <a:srgbClr val="2A2A2A"/>
                </a:solidFill>
                <a:latin typeface="Times New Roman" panose="02020603050405020304" pitchFamily="18" charset="0"/>
                <a:cs typeface="Times New Roman" panose="02020603050405020304" pitchFamily="18" charset="0"/>
              </a:rPr>
              <a:t>AOI is a vital inspection system that allows you to measure and monitor the quality of your PCB production and fix any problem or defect at any strategic point in the process flow. </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6" name="Rectangle 5"/>
          <p:cNvSpPr/>
          <p:nvPr/>
        </p:nvSpPr>
        <p:spPr>
          <a:xfrm>
            <a:off x="551383" y="3968915"/>
            <a:ext cx="5071085" cy="646331"/>
          </a:xfrm>
          <a:prstGeom prst="rect">
            <a:avLst/>
          </a:prstGeom>
        </p:spPr>
        <p:txBody>
          <a:bodyPr wrap="square">
            <a:spAutoFit/>
          </a:bodyPr>
          <a:lstStyle/>
          <a:p>
            <a:pPr algn="just"/>
            <a:r>
              <a:rPr lang="en-US" dirty="0">
                <a:solidFill>
                  <a:srgbClr val="2A2A2A"/>
                </a:solidFill>
                <a:latin typeface="Times New Roman" panose="02020603050405020304" pitchFamily="18" charset="0"/>
                <a:cs typeface="Times New Roman" panose="02020603050405020304" pitchFamily="18" charset="0"/>
              </a:rPr>
              <a:t>Pattern matching algorithms keep track of both successful and failed PCB assemblies. </a:t>
            </a:r>
          </a:p>
        </p:txBody>
      </p:sp>
      <p:pic>
        <p:nvPicPr>
          <p:cNvPr id="3074" name="Picture 2" descr="Automated Optical Inspection (AOI), Apps, and Machine Learning: Tools for  PCB Quality Control - New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97588" y="1397563"/>
            <a:ext cx="3429000" cy="19240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2D AOI Robot Vision Systems | Optical Inspection at Saki Americ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39428" y="2289893"/>
            <a:ext cx="1123421" cy="205960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51383" y="4792926"/>
            <a:ext cx="5071085" cy="1477328"/>
          </a:xfrm>
          <a:prstGeom prst="rect">
            <a:avLst/>
          </a:prstGeom>
        </p:spPr>
        <p:txBody>
          <a:bodyPr wrap="square">
            <a:spAutoFit/>
          </a:bodyPr>
          <a:lstStyle/>
          <a:p>
            <a:pPr algn="just"/>
            <a:r>
              <a:rPr lang="en-US" dirty="0">
                <a:solidFill>
                  <a:srgbClr val="2A2A2A"/>
                </a:solidFill>
                <a:latin typeface="Times New Roman" panose="02020603050405020304" pitchFamily="18" charset="0"/>
                <a:cs typeface="Times New Roman" panose="02020603050405020304" pitchFamily="18" charset="0"/>
              </a:rPr>
              <a:t>In some cases, implementation, cost factors, and acceptable process parameters may make a 2D machine the better choice, but in other cases the same factors may make a 3D AOI system the better choice. </a:t>
            </a:r>
            <a:endParaRPr lang="tr-TR" dirty="0">
              <a:solidFill>
                <a:srgbClr val="2A2A2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671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 xmlns:a16="http://schemas.microsoft.com/office/drawing/2014/main" id="{49BD65FB-8807-4737-8E31-CB7CF9BC7BB5}"/>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6</a:t>
            </a:fld>
            <a:endParaRPr lang="tr-TR"/>
          </a:p>
        </p:txBody>
      </p:sp>
      <p:sp>
        <p:nvSpPr>
          <p:cNvPr id="5" name="Rectangle 2">
            <a:extLst>
              <a:ext uri="{FF2B5EF4-FFF2-40B4-BE49-F238E27FC236}">
                <a16:creationId xmlns="" xmlns:a16="http://schemas.microsoft.com/office/drawing/2014/main" id="{5DB61946-E46D-4BFB-8E43-9C61FCFFDA5A}"/>
              </a:ext>
            </a:extLst>
          </p:cNvPr>
          <p:cNvSpPr txBox="1">
            <a:spLocks noChangeArrowheads="1"/>
          </p:cNvSpPr>
          <p:nvPr/>
        </p:nvSpPr>
        <p:spPr>
          <a:xfrm>
            <a:off x="0" y="3"/>
            <a:ext cx="12192000" cy="908717"/>
          </a:xfrm>
          <a:prstGeom prst="rect">
            <a:avLst/>
          </a:prstGeom>
          <a:solidFill>
            <a:schemeClr val="accent5">
              <a:lumMod val="75000"/>
            </a:schemeClr>
          </a:solidFill>
        </p:spPr>
        <p:txBody>
          <a:bodyPr anchor="b"/>
          <a:lstStyle/>
          <a:p>
            <a:pPr algn="l" fontAlgn="auto">
              <a:lnSpc>
                <a:spcPct val="150000"/>
              </a:lnSpc>
              <a:spcAft>
                <a:spcPts val="0"/>
              </a:spcAft>
              <a:defRPr/>
            </a:pPr>
            <a:r>
              <a:rPr lang="en-US" sz="2400" dirty="0" smtClean="0">
                <a:solidFill>
                  <a:schemeClr val="bg1"/>
                </a:solidFill>
                <a:latin typeface="Times New Roman" pitchFamily="18" charset="0"/>
                <a:cs typeface="Times New Roman" pitchFamily="18" charset="0"/>
              </a:rPr>
              <a:t>Selective Soldering Machine</a:t>
            </a:r>
            <a:endParaRPr lang="tr-TR" sz="2400" dirty="0">
              <a:solidFill>
                <a:schemeClr val="bg1"/>
              </a:solidFill>
              <a:latin typeface="Times New Roman" pitchFamily="18" charset="0"/>
              <a:cs typeface="Times New Roman" pitchFamily="18" charset="0"/>
            </a:endParaRPr>
          </a:p>
        </p:txBody>
      </p:sp>
      <p:sp>
        <p:nvSpPr>
          <p:cNvPr id="9" name="Rectangle 8"/>
          <p:cNvSpPr/>
          <p:nvPr/>
        </p:nvSpPr>
        <p:spPr>
          <a:xfrm>
            <a:off x="5902060" y="4509120"/>
            <a:ext cx="5701254" cy="1754326"/>
          </a:xfrm>
          <a:prstGeom prst="rect">
            <a:avLst/>
          </a:prstGeom>
        </p:spPr>
        <p:txBody>
          <a:bodyPr wrap="square">
            <a:spAutoFit/>
          </a:bodyPr>
          <a:lstStyle/>
          <a:p>
            <a:pPr algn="just"/>
            <a:r>
              <a:rPr lang="en-US" dirty="0" smtClean="0">
                <a:solidFill>
                  <a:srgbClr val="2A2A2A"/>
                </a:solidFill>
                <a:latin typeface="Times New Roman" panose="02020603050405020304" pitchFamily="18" charset="0"/>
                <a:cs typeface="Times New Roman" panose="02020603050405020304" pitchFamily="18" charset="0"/>
              </a:rPr>
              <a:t>SMT </a:t>
            </a:r>
            <a:r>
              <a:rPr lang="en-US" dirty="0">
                <a:solidFill>
                  <a:srgbClr val="2A2A2A"/>
                </a:solidFill>
                <a:latin typeface="Times New Roman" panose="02020603050405020304" pitchFamily="18" charset="0"/>
                <a:cs typeface="Times New Roman" panose="02020603050405020304" pitchFamily="18" charset="0"/>
              </a:rPr>
              <a:t>packages are </a:t>
            </a:r>
            <a:r>
              <a:rPr lang="en-US" b="1" dirty="0">
                <a:solidFill>
                  <a:srgbClr val="2A2A2A"/>
                </a:solidFill>
                <a:latin typeface="Times New Roman" panose="02020603050405020304" pitchFamily="18" charset="0"/>
                <a:cs typeface="Times New Roman" panose="02020603050405020304" pitchFamily="18" charset="0"/>
              </a:rPr>
              <a:t>more precise </a:t>
            </a:r>
            <a:r>
              <a:rPr lang="en-US" dirty="0">
                <a:solidFill>
                  <a:srgbClr val="2A2A2A"/>
                </a:solidFill>
                <a:latin typeface="Times New Roman" panose="02020603050405020304" pitchFamily="18" charset="0"/>
                <a:cs typeface="Times New Roman" panose="02020603050405020304" pitchFamily="18" charset="0"/>
              </a:rPr>
              <a:t>and </a:t>
            </a:r>
            <a:r>
              <a:rPr lang="en-US" b="1" dirty="0">
                <a:solidFill>
                  <a:srgbClr val="2A2A2A"/>
                </a:solidFill>
                <a:latin typeface="Times New Roman" panose="02020603050405020304" pitchFamily="18" charset="0"/>
                <a:cs typeface="Times New Roman" panose="02020603050405020304" pitchFamily="18" charset="0"/>
              </a:rPr>
              <a:t>expensive</a:t>
            </a:r>
            <a:r>
              <a:rPr lang="en-US" dirty="0">
                <a:solidFill>
                  <a:srgbClr val="2A2A2A"/>
                </a:solidFill>
                <a:latin typeface="Times New Roman" panose="02020603050405020304" pitchFamily="18" charset="0"/>
                <a:cs typeface="Times New Roman" panose="02020603050405020304" pitchFamily="18" charset="0"/>
              </a:rPr>
              <a:t> and must be soldered in a reflow furnace. </a:t>
            </a:r>
            <a:r>
              <a:rPr lang="en-US" dirty="0">
                <a:solidFill>
                  <a:srgbClr val="2A2A2A"/>
                </a:solidFill>
                <a:latin typeface="Times New Roman" panose="02020603050405020304" pitchFamily="18" charset="0"/>
                <a:cs typeface="Times New Roman" panose="02020603050405020304" pitchFamily="18" charset="0"/>
              </a:rPr>
              <a:t>However, some cards still require punched pins. This poses a minor problem because the hollow pins cannot be soldered in a reflow furnace and must be soldered separately. This can be done by hand or with a </a:t>
            </a:r>
            <a:r>
              <a:rPr lang="en-US" b="1" i="1" dirty="0">
                <a:solidFill>
                  <a:srgbClr val="2A2A2A"/>
                </a:solidFill>
                <a:latin typeface="Times New Roman" panose="02020603050405020304" pitchFamily="18" charset="0"/>
                <a:cs typeface="Times New Roman" panose="02020603050405020304" pitchFamily="18" charset="0"/>
              </a:rPr>
              <a:t>selective soldering machine</a:t>
            </a:r>
            <a:r>
              <a:rPr lang="en-US" dirty="0">
                <a:solidFill>
                  <a:srgbClr val="2A2A2A"/>
                </a:solidFill>
                <a:latin typeface="Times New Roman" panose="02020603050405020304" pitchFamily="18" charset="0"/>
                <a:cs typeface="Times New Roman" panose="02020603050405020304" pitchFamily="18" charset="0"/>
              </a:rPr>
              <a:t>. </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00910" y="1164230"/>
            <a:ext cx="4834585" cy="2585323"/>
          </a:xfrm>
          <a:prstGeom prst="rect">
            <a:avLst/>
          </a:prstGeom>
        </p:spPr>
        <p:txBody>
          <a:bodyPr wrap="square">
            <a:spAutoFit/>
          </a:bodyPr>
          <a:lstStyle/>
          <a:p>
            <a:pPr algn="just"/>
            <a:r>
              <a:rPr lang="en-US" dirty="0">
                <a:solidFill>
                  <a:srgbClr val="2A2A2A"/>
                </a:solidFill>
                <a:latin typeface="Times New Roman" panose="02020603050405020304" pitchFamily="18" charset="0"/>
                <a:cs typeface="Times New Roman" panose="02020603050405020304" pitchFamily="18" charset="0"/>
              </a:rPr>
              <a:t>Selective soldering is used for soldering printed circuit boards assembled with partially or fully perforated components. </a:t>
            </a:r>
            <a:r>
              <a:rPr lang="tr-TR" dirty="0">
                <a:solidFill>
                  <a:srgbClr val="2A2A2A"/>
                </a:solidFill>
                <a:latin typeface="Times New Roman" panose="02020603050405020304" pitchFamily="18" charset="0"/>
                <a:cs typeface="Times New Roman" panose="02020603050405020304" pitchFamily="18" charset="0"/>
              </a:rPr>
              <a:t>S</a:t>
            </a:r>
            <a:r>
              <a:rPr lang="en-US" dirty="0">
                <a:solidFill>
                  <a:srgbClr val="2A2A2A"/>
                </a:solidFill>
                <a:latin typeface="Times New Roman" panose="02020603050405020304" pitchFamily="18" charset="0"/>
                <a:cs typeface="Times New Roman" panose="02020603050405020304" pitchFamily="18" charset="0"/>
              </a:rPr>
              <a:t>elective soldering consists of three steps</a:t>
            </a:r>
            <a:r>
              <a:rPr lang="en-US" dirty="0" smtClean="0">
                <a:solidFill>
                  <a:srgbClr val="2A2A2A"/>
                </a:solidFill>
                <a:latin typeface="Times New Roman" panose="02020603050405020304" pitchFamily="18" charset="0"/>
                <a:cs typeface="Times New Roman" panose="02020603050405020304" pitchFamily="18" charset="0"/>
              </a:rPr>
              <a:t>;</a:t>
            </a:r>
            <a:endParaRPr lang="tr-TR" dirty="0" smtClean="0">
              <a:solidFill>
                <a:srgbClr val="2A2A2A"/>
              </a:solidFill>
              <a:latin typeface="Times New Roman" panose="02020603050405020304" pitchFamily="18" charset="0"/>
              <a:cs typeface="Times New Roman" panose="02020603050405020304" pitchFamily="18" charset="0"/>
            </a:endParaRPr>
          </a:p>
          <a:p>
            <a:pPr algn="just"/>
            <a:endParaRPr lang="tr-TR" dirty="0">
              <a:solidFill>
                <a:srgbClr val="2A2A2A"/>
              </a:solidFill>
              <a:latin typeface="Times New Roman" panose="02020603050405020304" pitchFamily="18" charset="0"/>
              <a:cs typeface="Times New Roman" panose="02020603050405020304" pitchFamily="18" charset="0"/>
            </a:endParaRPr>
          </a:p>
          <a:p>
            <a:pPr algn="just"/>
            <a:r>
              <a:rPr lang="en-US" dirty="0" smtClean="0">
                <a:solidFill>
                  <a:srgbClr val="2A2A2A"/>
                </a:solidFill>
                <a:latin typeface="Times New Roman" panose="02020603050405020304" pitchFamily="18" charset="0"/>
                <a:cs typeface="Times New Roman" panose="02020603050405020304" pitchFamily="18" charset="0"/>
              </a:rPr>
              <a:t>1</a:t>
            </a:r>
            <a:r>
              <a:rPr lang="en-US" dirty="0">
                <a:solidFill>
                  <a:srgbClr val="2A2A2A"/>
                </a:solidFill>
                <a:latin typeface="Times New Roman" panose="02020603050405020304" pitchFamily="18" charset="0"/>
                <a:cs typeface="Times New Roman" panose="02020603050405020304" pitchFamily="18" charset="0"/>
              </a:rPr>
              <a:t>) fluxing or liquid flux application, </a:t>
            </a:r>
            <a:endParaRPr lang="tr-TR" dirty="0">
              <a:solidFill>
                <a:srgbClr val="2A2A2A"/>
              </a:solidFill>
              <a:latin typeface="Times New Roman" panose="02020603050405020304" pitchFamily="18" charset="0"/>
              <a:cs typeface="Times New Roman" panose="02020603050405020304" pitchFamily="18" charset="0"/>
            </a:endParaRPr>
          </a:p>
          <a:p>
            <a:pPr algn="just"/>
            <a:r>
              <a:rPr lang="en-US" dirty="0">
                <a:solidFill>
                  <a:srgbClr val="2A2A2A"/>
                </a:solidFill>
                <a:latin typeface="Times New Roman" panose="02020603050405020304" pitchFamily="18" charset="0"/>
                <a:cs typeface="Times New Roman" panose="02020603050405020304" pitchFamily="18" charset="0"/>
              </a:rPr>
              <a:t>2</a:t>
            </a:r>
            <a:r>
              <a:rPr lang="en-US" dirty="0">
                <a:solidFill>
                  <a:srgbClr val="2A2A2A"/>
                </a:solidFill>
                <a:latin typeface="Times New Roman" panose="02020603050405020304" pitchFamily="18" charset="0"/>
                <a:cs typeface="Times New Roman" panose="02020603050405020304" pitchFamily="18" charset="0"/>
              </a:rPr>
              <a:t>) preheating or printed circuit board assembly, and </a:t>
            </a:r>
            <a:endParaRPr lang="tr-TR" dirty="0">
              <a:solidFill>
                <a:srgbClr val="2A2A2A"/>
              </a:solidFill>
              <a:latin typeface="Times New Roman" panose="02020603050405020304" pitchFamily="18" charset="0"/>
              <a:cs typeface="Times New Roman" panose="02020603050405020304" pitchFamily="18" charset="0"/>
            </a:endParaRPr>
          </a:p>
          <a:p>
            <a:pPr algn="just"/>
            <a:r>
              <a:rPr lang="en-US" dirty="0">
                <a:solidFill>
                  <a:srgbClr val="2A2A2A"/>
                </a:solidFill>
                <a:latin typeface="Times New Roman" panose="02020603050405020304" pitchFamily="18" charset="0"/>
                <a:cs typeface="Times New Roman" panose="02020603050405020304" pitchFamily="18" charset="0"/>
              </a:rPr>
              <a:t>3</a:t>
            </a:r>
            <a:r>
              <a:rPr lang="en-US" dirty="0">
                <a:solidFill>
                  <a:srgbClr val="2A2A2A"/>
                </a:solidFill>
                <a:latin typeface="Times New Roman" panose="02020603050405020304" pitchFamily="18" charset="0"/>
                <a:cs typeface="Times New Roman" panose="02020603050405020304" pitchFamily="18" charset="0"/>
              </a:rPr>
              <a:t>) soldering with a site-specific soldering nozzle. </a:t>
            </a:r>
            <a:endParaRPr lang="tr-TR" dirty="0">
              <a:solidFill>
                <a:srgbClr val="2A2A2A"/>
              </a:solidFill>
              <a:latin typeface="Times New Roman" panose="02020603050405020304" pitchFamily="18" charset="0"/>
              <a:cs typeface="Times New Roman" panose="02020603050405020304" pitchFamily="18" charset="0"/>
            </a:endParaRPr>
          </a:p>
        </p:txBody>
      </p:sp>
      <p:pic>
        <p:nvPicPr>
          <p:cNvPr id="4098" name="Picture 2" descr="CUBE.46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3394" y="4894964"/>
            <a:ext cx="2143466" cy="160858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ZEVAv Selective Soldering Machine | Vitronics Soltec | ITW EA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479635" y="4005064"/>
            <a:ext cx="2484041" cy="153792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5507314" y="1431466"/>
            <a:ext cx="6096000" cy="2862322"/>
          </a:xfrm>
          <a:prstGeom prst="rect">
            <a:avLst/>
          </a:prstGeom>
        </p:spPr>
        <p:txBody>
          <a:bodyPr>
            <a:spAutoFit/>
          </a:bodyPr>
          <a:lstStyle/>
          <a:p>
            <a:pPr algn="just"/>
            <a:r>
              <a:rPr lang="tr-TR" dirty="0">
                <a:solidFill>
                  <a:srgbClr val="2A2A2A"/>
                </a:solidFill>
                <a:latin typeface="Times New Roman" panose="02020603050405020304" pitchFamily="18" charset="0"/>
                <a:cs typeface="Times New Roman" panose="02020603050405020304" pitchFamily="18" charset="0"/>
              </a:rPr>
              <a:t>S</a:t>
            </a:r>
            <a:r>
              <a:rPr lang="en-US" dirty="0">
                <a:solidFill>
                  <a:srgbClr val="2A2A2A"/>
                </a:solidFill>
                <a:latin typeface="Times New Roman" panose="02020603050405020304" pitchFamily="18" charset="0"/>
                <a:cs typeface="Times New Roman" panose="02020603050405020304" pitchFamily="18" charset="0"/>
              </a:rPr>
              <a:t>elective soldering can be successfully used to solder a wide variety of printed circuit board assemblies and has many different advantages, including</a:t>
            </a:r>
            <a:r>
              <a:rPr lang="en-US" dirty="0" smtClean="0">
                <a:solidFill>
                  <a:srgbClr val="2A2A2A"/>
                </a:solidFill>
                <a:latin typeface="Times New Roman" panose="02020603050405020304" pitchFamily="18" charset="0"/>
                <a:cs typeface="Times New Roman" panose="02020603050405020304" pitchFamily="18" charset="0"/>
              </a:rPr>
              <a:t>:</a:t>
            </a:r>
            <a:endParaRPr lang="tr-TR" dirty="0" smtClean="0">
              <a:solidFill>
                <a:srgbClr val="2A2A2A"/>
              </a:solidFill>
              <a:latin typeface="Times New Roman" panose="02020603050405020304" pitchFamily="18" charset="0"/>
              <a:cs typeface="Times New Roman" panose="02020603050405020304" pitchFamily="18" charset="0"/>
            </a:endParaRPr>
          </a:p>
          <a:p>
            <a:pPr algn="just"/>
            <a:r>
              <a:rPr lang="en-US" dirty="0" smtClean="0">
                <a:solidFill>
                  <a:srgbClr val="2A2A2A"/>
                </a:solidFill>
                <a:latin typeface="Times New Roman" panose="02020603050405020304" pitchFamily="18" charset="0"/>
                <a:cs typeface="Times New Roman" panose="02020603050405020304" pitchFamily="18" charset="0"/>
              </a:rPr>
              <a:t> </a:t>
            </a:r>
            <a:endParaRPr lang="en-US" dirty="0">
              <a:solidFill>
                <a:srgbClr val="2A2A2A"/>
              </a:solidFill>
              <a:latin typeface="Times New Roman" panose="02020603050405020304" pitchFamily="18" charset="0"/>
              <a:cs typeface="Times New Roman" panose="02020603050405020304" pitchFamily="18" charset="0"/>
            </a:endParaRPr>
          </a:p>
          <a:p>
            <a:pPr algn="just"/>
            <a:r>
              <a:rPr lang="en-US" b="1" dirty="0">
                <a:solidFill>
                  <a:srgbClr val="2A2A2A"/>
                </a:solidFill>
                <a:latin typeface="Times New Roman" panose="02020603050405020304" pitchFamily="18" charset="0"/>
                <a:cs typeface="Times New Roman" panose="02020603050405020304" pitchFamily="18" charset="0"/>
              </a:rPr>
              <a:t>a) </a:t>
            </a:r>
            <a:r>
              <a:rPr lang="en-US" dirty="0">
                <a:solidFill>
                  <a:srgbClr val="2A2A2A"/>
                </a:solidFill>
                <a:latin typeface="Times New Roman" panose="02020603050405020304" pitchFamily="18" charset="0"/>
                <a:cs typeface="Times New Roman" panose="02020603050405020304" pitchFamily="18" charset="0"/>
              </a:rPr>
              <a:t>Process optimization can be achieved safely and quickly </a:t>
            </a:r>
          </a:p>
          <a:p>
            <a:pPr algn="just"/>
            <a:r>
              <a:rPr lang="en-US" b="1" dirty="0" smtClean="0">
                <a:solidFill>
                  <a:srgbClr val="2A2A2A"/>
                </a:solidFill>
                <a:latin typeface="Times New Roman" panose="02020603050405020304" pitchFamily="18" charset="0"/>
                <a:cs typeface="Times New Roman" panose="02020603050405020304" pitchFamily="18" charset="0"/>
              </a:rPr>
              <a:t>b)</a:t>
            </a:r>
            <a:r>
              <a:rPr lang="tr-TR" b="1"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Provides </a:t>
            </a:r>
            <a:r>
              <a:rPr lang="en-US" dirty="0">
                <a:solidFill>
                  <a:srgbClr val="2A2A2A"/>
                </a:solidFill>
                <a:latin typeface="Times New Roman" panose="02020603050405020304" pitchFamily="18" charset="0"/>
                <a:cs typeface="Times New Roman" panose="02020603050405020304" pitchFamily="18" charset="0"/>
              </a:rPr>
              <a:t>reliable solder connections without overheating components </a:t>
            </a:r>
          </a:p>
          <a:p>
            <a:pPr algn="just"/>
            <a:r>
              <a:rPr lang="tr-TR" b="1" dirty="0">
                <a:solidFill>
                  <a:srgbClr val="2A2A2A"/>
                </a:solidFill>
                <a:latin typeface="Times New Roman" panose="02020603050405020304" pitchFamily="18" charset="0"/>
                <a:cs typeface="Times New Roman" panose="02020603050405020304" pitchFamily="18" charset="0"/>
              </a:rPr>
              <a:t>c) </a:t>
            </a:r>
            <a:r>
              <a:rPr lang="tr-TR" dirty="0" err="1">
                <a:solidFill>
                  <a:srgbClr val="2A2A2A"/>
                </a:solidFill>
                <a:latin typeface="Times New Roman" panose="02020603050405020304" pitchFamily="18" charset="0"/>
                <a:cs typeface="Times New Roman" panose="02020603050405020304" pitchFamily="18" charset="0"/>
              </a:rPr>
              <a:t>Process</a:t>
            </a:r>
            <a:r>
              <a:rPr lang="tr-TR" dirty="0">
                <a:solidFill>
                  <a:srgbClr val="2A2A2A"/>
                </a:solidFill>
                <a:latin typeface="Times New Roman" panose="02020603050405020304" pitchFamily="18" charset="0"/>
                <a:cs typeface="Times New Roman" panose="02020603050405020304" pitchFamily="18" charset="0"/>
              </a:rPr>
              <a:t> </a:t>
            </a:r>
            <a:r>
              <a:rPr lang="tr-TR" dirty="0" err="1">
                <a:solidFill>
                  <a:srgbClr val="2A2A2A"/>
                </a:solidFill>
                <a:latin typeface="Times New Roman" panose="02020603050405020304" pitchFamily="18" charset="0"/>
                <a:cs typeface="Times New Roman" panose="02020603050405020304" pitchFamily="18" charset="0"/>
              </a:rPr>
              <a:t>repeatability</a:t>
            </a:r>
            <a:r>
              <a:rPr lang="tr-TR" dirty="0">
                <a:solidFill>
                  <a:srgbClr val="2A2A2A"/>
                </a:solidFill>
                <a:latin typeface="Times New Roman" panose="02020603050405020304" pitchFamily="18" charset="0"/>
                <a:cs typeface="Times New Roman" panose="02020603050405020304" pitchFamily="18" charset="0"/>
              </a:rPr>
              <a:t> </a:t>
            </a:r>
            <a:r>
              <a:rPr lang="tr-TR" dirty="0" err="1">
                <a:solidFill>
                  <a:srgbClr val="2A2A2A"/>
                </a:solidFill>
                <a:latin typeface="Times New Roman" panose="02020603050405020304" pitchFamily="18" charset="0"/>
                <a:cs typeface="Times New Roman" panose="02020603050405020304" pitchFamily="18" charset="0"/>
              </a:rPr>
              <a:t>guaranteed</a:t>
            </a:r>
            <a:r>
              <a:rPr lang="tr-TR" dirty="0">
                <a:solidFill>
                  <a:srgbClr val="2A2A2A"/>
                </a:solidFill>
                <a:latin typeface="Times New Roman" panose="02020603050405020304" pitchFamily="18" charset="0"/>
                <a:cs typeface="Times New Roman" panose="02020603050405020304" pitchFamily="18" charset="0"/>
              </a:rPr>
              <a:t> </a:t>
            </a:r>
          </a:p>
          <a:p>
            <a:pPr algn="just"/>
            <a:r>
              <a:rPr lang="en-US" b="1" dirty="0">
                <a:solidFill>
                  <a:srgbClr val="2A2A2A"/>
                </a:solidFill>
                <a:latin typeface="Times New Roman" panose="02020603050405020304" pitchFamily="18" charset="0"/>
                <a:cs typeface="Times New Roman" panose="02020603050405020304" pitchFamily="18" charset="0"/>
              </a:rPr>
              <a:t>d) </a:t>
            </a:r>
            <a:r>
              <a:rPr lang="en-US" dirty="0">
                <a:solidFill>
                  <a:srgbClr val="2A2A2A"/>
                </a:solidFill>
                <a:latin typeface="Times New Roman" panose="02020603050405020304" pitchFamily="18" charset="0"/>
                <a:cs typeface="Times New Roman" panose="02020603050405020304" pitchFamily="18" charset="0"/>
              </a:rPr>
              <a:t>Eliminates the use of expensive opening wavy solder pallets or masks </a:t>
            </a:r>
            <a:endParaRPr lang="en-US" dirty="0">
              <a:solidFill>
                <a:srgbClr val="2A2A2A"/>
              </a:solidFill>
              <a:latin typeface="Times New Roman" panose="02020603050405020304" pitchFamily="18" charset="0"/>
              <a:cs typeface="Times New Roman" panose="02020603050405020304" pitchFamily="18" charset="0"/>
            </a:endParaRPr>
          </a:p>
        </p:txBody>
      </p:sp>
      <p:sp>
        <p:nvSpPr>
          <p:cNvPr id="14" name="5-Point Star 13"/>
          <p:cNvSpPr/>
          <p:nvPr/>
        </p:nvSpPr>
        <p:spPr>
          <a:xfrm>
            <a:off x="5447928" y="4509120"/>
            <a:ext cx="415835" cy="385844"/>
          </a:xfrm>
          <a:prstGeom prst="star5">
            <a:avLst/>
          </a:prstGeom>
          <a:solidFill>
            <a:srgbClr val="FFFF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073758957"/>
      </p:ext>
    </p:extLst>
  </p:cSld>
  <p:clrMapOvr>
    <a:masterClrMapping/>
  </p:clrMapOvr>
  <p:transition>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 xmlns:a16="http://schemas.microsoft.com/office/drawing/2014/main"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en-US" sz="2400" dirty="0">
                <a:solidFill>
                  <a:schemeClr val="bg1"/>
                </a:solidFill>
                <a:latin typeface="Times New Roman" pitchFamily="18" charset="0"/>
                <a:cs typeface="Times New Roman" pitchFamily="18" charset="0"/>
              </a:rPr>
              <a:t>Workspace</a:t>
            </a:r>
            <a:r>
              <a:rPr lang="tr-TR" sz="2400" dirty="0">
                <a:solidFill>
                  <a:schemeClr val="bg1"/>
                </a:solidFill>
                <a:latin typeface="Times New Roman" pitchFamily="18" charset="0"/>
                <a:cs typeface="Times New Roman" pitchFamily="18" charset="0"/>
              </a:rPr>
              <a:t> of </a:t>
            </a:r>
            <a:r>
              <a:rPr lang="en-US" sz="2400" dirty="0">
                <a:solidFill>
                  <a:schemeClr val="bg1"/>
                </a:solidFill>
                <a:latin typeface="Times New Roman" pitchFamily="18" charset="0"/>
                <a:cs typeface="Times New Roman" pitchFamily="18" charset="0"/>
              </a:rPr>
              <a:t>Pantograph</a:t>
            </a:r>
          </a:p>
        </p:txBody>
      </p:sp>
      <p:sp>
        <p:nvSpPr>
          <p:cNvPr id="17" name="Rectangle 2">
            <a:extLst>
              <a:ext uri="{FF2B5EF4-FFF2-40B4-BE49-F238E27FC236}">
                <a16:creationId xmlns="" xmlns:a16="http://schemas.microsoft.com/office/drawing/2014/main" id="{DB800D8A-AD5C-4B64-B6E6-8017696D7348}"/>
              </a:ext>
            </a:extLst>
          </p:cNvPr>
          <p:cNvSpPr txBox="1">
            <a:spLocks noChangeArrowheads="1"/>
          </p:cNvSpPr>
          <p:nvPr/>
        </p:nvSpPr>
        <p:spPr>
          <a:xfrm>
            <a:off x="0" y="4"/>
            <a:ext cx="12192000" cy="908715"/>
          </a:xfrm>
          <a:prstGeom prst="rect">
            <a:avLst/>
          </a:prstGeom>
          <a:solidFill>
            <a:schemeClr val="accent5">
              <a:lumMod val="75000"/>
            </a:schemeClr>
          </a:solidFill>
        </p:spPr>
        <p:txBody>
          <a:bodyPr anchor="ctr"/>
          <a:lstStyle/>
          <a:p>
            <a:pPr algn="l" fontAlgn="auto">
              <a:lnSpc>
                <a:spcPct val="150000"/>
              </a:lnSpc>
              <a:spcAft>
                <a:spcPts val="0"/>
              </a:spcAft>
              <a:defRPr/>
            </a:pPr>
            <a:r>
              <a:rPr lang="en-US" sz="2400" dirty="0" smtClean="0">
                <a:solidFill>
                  <a:schemeClr val="bg1"/>
                </a:solidFill>
                <a:latin typeface="Times New Roman" pitchFamily="18" charset="0"/>
                <a:cs typeface="Times New Roman" pitchFamily="18" charset="0"/>
              </a:rPr>
              <a:t>Environmental Test Chamber</a:t>
            </a:r>
            <a:endParaRPr lang="en-US" sz="2400" dirty="0">
              <a:solidFill>
                <a:schemeClr val="bg1"/>
              </a:solidFill>
              <a:latin typeface="Times New Roman" pitchFamily="18" charset="0"/>
              <a:cs typeface="Times New Roman" pitchFamily="18" charset="0"/>
            </a:endParaRPr>
          </a:p>
        </p:txBody>
      </p:sp>
      <p:sp>
        <p:nvSpPr>
          <p:cNvPr id="12" name="Slayt Numarası Yer Tutucusu 3">
            <a:extLst>
              <a:ext uri="{FF2B5EF4-FFF2-40B4-BE49-F238E27FC236}">
                <a16:creationId xmlns="" xmlns:a16="http://schemas.microsoft.com/office/drawing/2014/main" id="{E76B2E02-8486-4563-9346-58D67BDCA898}"/>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7</a:t>
            </a:fld>
            <a:endParaRPr lang="tr-TR"/>
          </a:p>
        </p:txBody>
      </p:sp>
      <p:sp>
        <p:nvSpPr>
          <p:cNvPr id="2" name="Rectangle 1"/>
          <p:cNvSpPr/>
          <p:nvPr/>
        </p:nvSpPr>
        <p:spPr>
          <a:xfrm>
            <a:off x="4223792" y="1988840"/>
            <a:ext cx="6096000" cy="415498"/>
          </a:xfrm>
          <a:prstGeom prst="rect">
            <a:avLst/>
          </a:prstGeom>
        </p:spPr>
        <p:txBody>
          <a:bodyPr>
            <a:spAutoFit/>
          </a:bodyPr>
          <a:lstStyle/>
          <a:p>
            <a:r>
              <a:rPr lang="en-US" sz="1050" dirty="0" smtClean="0">
                <a:solidFill>
                  <a:srgbClr val="000000"/>
                </a:solidFill>
                <a:latin typeface="Calibri" panose="020F0502020204030204" pitchFamily="34" charset="0"/>
              </a:rPr>
              <a:t>An </a:t>
            </a:r>
            <a:r>
              <a:rPr lang="en-US" sz="1050" dirty="0">
                <a:solidFill>
                  <a:srgbClr val="000000"/>
                </a:solidFill>
                <a:latin typeface="Calibri" panose="020F0502020204030204" pitchFamily="34" charset="0"/>
              </a:rPr>
              <a:t>environmental chamber, also called a climate </a:t>
            </a:r>
            <a:r>
              <a:rPr lang="en-US" sz="1050" dirty="0" smtClean="0">
                <a:solidFill>
                  <a:srgbClr val="000000"/>
                </a:solidFill>
                <a:latin typeface="Calibri" panose="020F0502020204030204" pitchFamily="34" charset="0"/>
              </a:rPr>
              <a:t>chamber</a:t>
            </a:r>
            <a:r>
              <a:rPr lang="tr-TR" sz="1050" dirty="0" smtClean="0">
                <a:solidFill>
                  <a:srgbClr val="000000"/>
                </a:solidFill>
                <a:latin typeface="Calibri" panose="020F0502020204030204" pitchFamily="34" charset="0"/>
              </a:rPr>
              <a:t>, </a:t>
            </a:r>
            <a:r>
              <a:rPr lang="en-US" sz="1050" dirty="0" smtClean="0">
                <a:solidFill>
                  <a:srgbClr val="000000"/>
                </a:solidFill>
                <a:latin typeface="Calibri" panose="020F0502020204030204" pitchFamily="34" charset="0"/>
              </a:rPr>
              <a:t>is </a:t>
            </a:r>
            <a:r>
              <a:rPr lang="en-US" sz="1050" dirty="0">
                <a:solidFill>
                  <a:srgbClr val="000000"/>
                </a:solidFill>
                <a:latin typeface="Calibri" panose="020F0502020204030204" pitchFamily="34" charset="0"/>
              </a:rPr>
              <a:t>an enclosure used to test the effects of certain environmental conditions </a:t>
            </a:r>
            <a:r>
              <a:rPr lang="en-US" sz="1050" dirty="0" smtClean="0">
                <a:solidFill>
                  <a:srgbClr val="000000"/>
                </a:solidFill>
                <a:latin typeface="Calibri" panose="020F0502020204030204" pitchFamily="34" charset="0"/>
              </a:rPr>
              <a:t>on</a:t>
            </a:r>
            <a:r>
              <a:rPr lang="tr-TR" sz="1050" dirty="0" smtClean="0">
                <a:solidFill>
                  <a:srgbClr val="000000"/>
                </a:solidFill>
                <a:latin typeface="Calibri" panose="020F0502020204030204" pitchFamily="34" charset="0"/>
              </a:rPr>
              <a:t> </a:t>
            </a:r>
            <a:r>
              <a:rPr lang="en-US" sz="1050" dirty="0" smtClean="0">
                <a:solidFill>
                  <a:srgbClr val="000000"/>
                </a:solidFill>
                <a:latin typeface="Calibri" panose="020F0502020204030204" pitchFamily="34" charset="0"/>
              </a:rPr>
              <a:t>electronic </a:t>
            </a:r>
            <a:r>
              <a:rPr lang="en-US" sz="1050" dirty="0">
                <a:solidFill>
                  <a:srgbClr val="000000"/>
                </a:solidFill>
                <a:latin typeface="Calibri" panose="020F0502020204030204" pitchFamily="34" charset="0"/>
              </a:rPr>
              <a:t>devices and </a:t>
            </a:r>
            <a:r>
              <a:rPr lang="en-US" sz="1050" dirty="0" smtClean="0">
                <a:solidFill>
                  <a:srgbClr val="000000"/>
                </a:solidFill>
                <a:latin typeface="Calibri" panose="020F0502020204030204" pitchFamily="34" charset="0"/>
              </a:rPr>
              <a:t>components. </a:t>
            </a:r>
            <a:endParaRPr lang="tr-TR" sz="1050" dirty="0"/>
          </a:p>
        </p:txBody>
      </p:sp>
      <p:sp>
        <p:nvSpPr>
          <p:cNvPr id="6" name="Rectangle 5"/>
          <p:cNvSpPr/>
          <p:nvPr/>
        </p:nvSpPr>
        <p:spPr>
          <a:xfrm>
            <a:off x="839416" y="1524523"/>
            <a:ext cx="6096000" cy="3970318"/>
          </a:xfrm>
          <a:prstGeom prst="rect">
            <a:avLst/>
          </a:prstGeom>
        </p:spPr>
        <p:txBody>
          <a:bodyPr>
            <a:spAutoFit/>
          </a:bodyPr>
          <a:lstStyle/>
          <a:p>
            <a:r>
              <a:rPr lang="en-US" dirty="0" smtClean="0"/>
              <a:t>When you know that a given product will be used or installed outdoors and that it needs to withstand the harshest of elements, guessing or hoping for its success simply won't do. You need a solution that can help you determine the item's resilience.</a:t>
            </a:r>
          </a:p>
          <a:p>
            <a:endParaRPr lang="en-US" dirty="0" smtClean="0"/>
          </a:p>
          <a:p>
            <a:r>
              <a:rPr lang="en-US" dirty="0" smtClean="0"/>
              <a:t>An environmental test chamber is an enclosed space that essentially recreates conditions to determine how a subject will respond to those simulated conditions. These may include extreme heat, sub-zero temperatures, relative humidity, dew point or wet environments in which corrosion tends to thrive.</a:t>
            </a:r>
            <a:endParaRPr lang="en-US" dirty="0"/>
          </a:p>
        </p:txBody>
      </p:sp>
      <p:sp>
        <p:nvSpPr>
          <p:cNvPr id="8" name="Rectangle 7"/>
          <p:cNvSpPr/>
          <p:nvPr/>
        </p:nvSpPr>
        <p:spPr>
          <a:xfrm>
            <a:off x="5951984" y="2196589"/>
            <a:ext cx="6096000" cy="4247317"/>
          </a:xfrm>
          <a:prstGeom prst="rect">
            <a:avLst/>
          </a:prstGeom>
        </p:spPr>
        <p:txBody>
          <a:bodyPr>
            <a:spAutoFit/>
          </a:bodyPr>
          <a:lstStyle/>
          <a:p>
            <a:r>
              <a:rPr lang="en-US" dirty="0"/>
              <a:t>Environmental test chambers simulate the effect of conditions such as temperature, humidity, air pressure, light, and motion on a product. The environmental chamber can be used to study product performance under a given set of conditions, or to accelerate product lifetime and study the product aging process. An environmental test chamber typically does not include all possible features, but is designed to simulate a specific environment or conditions--such as temperature, humidity, and light; or vibration and soaking. </a:t>
            </a:r>
          </a:p>
          <a:p>
            <a:r>
              <a:rPr lang="en-US" dirty="0"/>
              <a:t>Features to look for in an environmental chamber include accurate and precise temperature controls, adequate size for your needs, and sufficiently rapid temperature change rates for your conditions.</a:t>
            </a:r>
            <a:endParaRPr lang="tr-TR" dirty="0"/>
          </a:p>
        </p:txBody>
      </p:sp>
    </p:spTree>
    <p:extLst>
      <p:ext uri="{BB962C8B-B14F-4D97-AF65-F5344CB8AC3E}">
        <p14:creationId xmlns:p14="http://schemas.microsoft.com/office/powerpoint/2010/main" val="3980875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 xmlns:a16="http://schemas.microsoft.com/office/drawing/2014/main" id="{49BD65FB-8807-4737-8E31-CB7CF9BC7BB5}"/>
              </a:ext>
            </a:extLst>
          </p:cNvPr>
          <p:cNvSpPr>
            <a:spLocks noGrp="1"/>
          </p:cNvSpPr>
          <p:nvPr>
            <p:ph type="sldNum" sz="quarter" idx="12"/>
          </p:nvPr>
        </p:nvSpPr>
        <p:spPr/>
        <p:txBody>
          <a:bodyPr/>
          <a:lstStyle/>
          <a:p>
            <a:pPr>
              <a:defRPr/>
            </a:pPr>
            <a:fld id="{420CF300-3795-4318-9E4A-4ED5B71962DF}" type="slidenum">
              <a:rPr lang="tr-TR" smtClean="0"/>
              <a:pPr>
                <a:defRPr/>
              </a:pPr>
              <a:t>8</a:t>
            </a:fld>
            <a:endParaRPr lang="tr-TR"/>
          </a:p>
        </p:txBody>
      </p:sp>
      <p:sp>
        <p:nvSpPr>
          <p:cNvPr id="5" name="Rectangle 2">
            <a:extLst>
              <a:ext uri="{FF2B5EF4-FFF2-40B4-BE49-F238E27FC236}">
                <a16:creationId xmlns="" xmlns:a16="http://schemas.microsoft.com/office/drawing/2014/main"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en-US" sz="2400" dirty="0">
                <a:solidFill>
                  <a:schemeClr val="bg1"/>
                </a:solidFill>
                <a:latin typeface="Times New Roman" pitchFamily="18" charset="0"/>
                <a:cs typeface="Times New Roman" pitchFamily="18" charset="0"/>
              </a:rPr>
              <a:t>Jet printer</a:t>
            </a:r>
          </a:p>
        </p:txBody>
      </p:sp>
    </p:spTree>
    <p:extLst>
      <p:ext uri="{BB962C8B-B14F-4D97-AF65-F5344CB8AC3E}">
        <p14:creationId xmlns:p14="http://schemas.microsoft.com/office/powerpoint/2010/main" val="1154363080"/>
      </p:ext>
    </p:extLst>
  </p:cSld>
  <p:clrMapOvr>
    <a:masterClrMapping/>
  </p:clrMapOvr>
  <p:transition>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 xmlns:a16="http://schemas.microsoft.com/office/drawing/2014/main" id="{49BD65FB-8807-4737-8E31-CB7CF9BC7BB5}"/>
              </a:ext>
            </a:extLst>
          </p:cNvPr>
          <p:cNvSpPr>
            <a:spLocks noGrp="1"/>
          </p:cNvSpPr>
          <p:nvPr>
            <p:ph type="sldNum" sz="quarter" idx="12"/>
          </p:nvPr>
        </p:nvSpPr>
        <p:spPr/>
        <p:txBody>
          <a:bodyPr/>
          <a:lstStyle/>
          <a:p>
            <a:pPr>
              <a:defRPr/>
            </a:pPr>
            <a:fld id="{420CF300-3795-4318-9E4A-4ED5B71962DF}" type="slidenum">
              <a:rPr lang="tr-TR" smtClean="0"/>
              <a:pPr>
                <a:defRPr/>
              </a:pPr>
              <a:t>9</a:t>
            </a:fld>
            <a:endParaRPr lang="tr-TR"/>
          </a:p>
        </p:txBody>
      </p:sp>
      <p:sp>
        <p:nvSpPr>
          <p:cNvPr id="5" name="Rectangle 2">
            <a:extLst>
              <a:ext uri="{FF2B5EF4-FFF2-40B4-BE49-F238E27FC236}">
                <a16:creationId xmlns="" xmlns:a16="http://schemas.microsoft.com/office/drawing/2014/main"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en-US" sz="2400" dirty="0">
                <a:solidFill>
                  <a:schemeClr val="bg1"/>
                </a:solidFill>
                <a:latin typeface="Times New Roman" pitchFamily="18" charset="0"/>
                <a:cs typeface="Times New Roman" pitchFamily="18" charset="0"/>
              </a:rPr>
              <a:t>X-ray </a:t>
            </a:r>
            <a:r>
              <a:rPr lang="en-US" sz="2400" dirty="0" err="1">
                <a:solidFill>
                  <a:schemeClr val="bg1"/>
                </a:solidFill>
                <a:latin typeface="Times New Roman" pitchFamily="18" charset="0"/>
                <a:cs typeface="Times New Roman" pitchFamily="18" charset="0"/>
              </a:rPr>
              <a:t>pcba</a:t>
            </a:r>
            <a:r>
              <a:rPr lang="en-US" sz="2400" dirty="0">
                <a:solidFill>
                  <a:schemeClr val="bg1"/>
                </a:solidFill>
                <a:latin typeface="Times New Roman" pitchFamily="18" charset="0"/>
                <a:cs typeface="Times New Roman" pitchFamily="18" charset="0"/>
              </a:rPr>
              <a:t> analyzer</a:t>
            </a:r>
          </a:p>
        </p:txBody>
      </p:sp>
    </p:spTree>
    <p:extLst>
      <p:ext uri="{BB962C8B-B14F-4D97-AF65-F5344CB8AC3E}">
        <p14:creationId xmlns:p14="http://schemas.microsoft.com/office/powerpoint/2010/main" val="302491756"/>
      </p:ext>
    </p:extLst>
  </p:cSld>
  <p:clrMapOvr>
    <a:masterClrMapping/>
  </p:clrMapOvr>
  <p:transition>
    <p:cove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573563</TotalTime>
  <Words>894</Words>
  <Application>Microsoft Office PowerPoint</Application>
  <PresentationFormat>Widescreen</PresentationFormat>
  <Paragraphs>107</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Cambria Math</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vpatoglu</dc:creator>
  <cp:lastModifiedBy>Rabia GÜL</cp:lastModifiedBy>
  <cp:revision>3382</cp:revision>
  <dcterms:created xsi:type="dcterms:W3CDTF">1601-01-01T00:00:00Z</dcterms:created>
  <dcterms:modified xsi:type="dcterms:W3CDTF">2020-09-08T13:09:11Z</dcterms:modified>
</cp:coreProperties>
</file>